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6" r:id="rId1"/>
  </p:sldMasterIdLst>
  <p:notesMasterIdLst>
    <p:notesMasterId r:id="rId68"/>
  </p:notesMasterIdLst>
  <p:sldIdLst>
    <p:sldId id="256" r:id="rId2"/>
    <p:sldId id="257" r:id="rId3"/>
    <p:sldId id="271" r:id="rId4"/>
    <p:sldId id="272" r:id="rId5"/>
    <p:sldId id="273" r:id="rId6"/>
    <p:sldId id="274" r:id="rId7"/>
    <p:sldId id="275" r:id="rId8"/>
    <p:sldId id="276" r:id="rId9"/>
    <p:sldId id="277" r:id="rId10"/>
    <p:sldId id="278" r:id="rId11"/>
    <p:sldId id="279" r:id="rId12"/>
    <p:sldId id="280" r:id="rId13"/>
    <p:sldId id="281" r:id="rId14"/>
    <p:sldId id="283" r:id="rId15"/>
    <p:sldId id="282" r:id="rId16"/>
    <p:sldId id="284" r:id="rId17"/>
    <p:sldId id="285" r:id="rId18"/>
    <p:sldId id="286" r:id="rId19"/>
    <p:sldId id="287" r:id="rId20"/>
    <p:sldId id="288" r:id="rId21"/>
    <p:sldId id="289" r:id="rId22"/>
    <p:sldId id="290" r:id="rId23"/>
    <p:sldId id="291" r:id="rId24"/>
    <p:sldId id="292" r:id="rId25"/>
    <p:sldId id="293" r:id="rId26"/>
    <p:sldId id="294" r:id="rId27"/>
    <p:sldId id="295" r:id="rId28"/>
    <p:sldId id="296" r:id="rId29"/>
    <p:sldId id="297" r:id="rId30"/>
    <p:sldId id="298" r:id="rId31"/>
    <p:sldId id="299" r:id="rId32"/>
    <p:sldId id="258" r:id="rId33"/>
    <p:sldId id="300" r:id="rId34"/>
    <p:sldId id="259" r:id="rId35"/>
    <p:sldId id="301" r:id="rId36"/>
    <p:sldId id="263" r:id="rId37"/>
    <p:sldId id="303" r:id="rId38"/>
    <p:sldId id="304" r:id="rId39"/>
    <p:sldId id="305" r:id="rId40"/>
    <p:sldId id="306" r:id="rId41"/>
    <p:sldId id="307" r:id="rId42"/>
    <p:sldId id="308" r:id="rId43"/>
    <p:sldId id="309" r:id="rId44"/>
    <p:sldId id="310" r:id="rId45"/>
    <p:sldId id="321" r:id="rId46"/>
    <p:sldId id="311" r:id="rId47"/>
    <p:sldId id="312" r:id="rId48"/>
    <p:sldId id="313" r:id="rId49"/>
    <p:sldId id="314" r:id="rId50"/>
    <p:sldId id="315" r:id="rId51"/>
    <p:sldId id="316" r:id="rId52"/>
    <p:sldId id="317" r:id="rId53"/>
    <p:sldId id="318" r:id="rId54"/>
    <p:sldId id="319" r:id="rId55"/>
    <p:sldId id="320" r:id="rId56"/>
    <p:sldId id="322" r:id="rId57"/>
    <p:sldId id="323" r:id="rId58"/>
    <p:sldId id="324" r:id="rId59"/>
    <p:sldId id="325" r:id="rId60"/>
    <p:sldId id="327" r:id="rId61"/>
    <p:sldId id="326" r:id="rId62"/>
    <p:sldId id="328" r:id="rId63"/>
    <p:sldId id="262" r:id="rId64"/>
    <p:sldId id="270" r:id="rId65"/>
    <p:sldId id="268" r:id="rId66"/>
    <p:sldId id="269" r:id="rId6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C441ADC-C1AF-48F6-8368-68F47B64F60E}">
          <p14:sldIdLst>
            <p14:sldId id="256"/>
          </p14:sldIdLst>
        </p14:section>
        <p14:section name="Why TypeScript" id="{1E91324E-771A-4098-ABEB-160D42C15BF8}">
          <p14:sldIdLst>
            <p14:sldId id="257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3"/>
            <p14:sldId id="282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258"/>
            <p14:sldId id="300"/>
            <p14:sldId id="259"/>
          </p14:sldIdLst>
        </p14:section>
        <p14:section name="Why Transpiler" id="{1191B0E7-5DC9-4D0F-8C40-E22993DD7366}">
          <p14:sldIdLst>
            <p14:sldId id="301"/>
            <p14:sldId id="263"/>
            <p14:sldId id="303"/>
            <p14:sldId id="304"/>
            <p14:sldId id="305"/>
            <p14:sldId id="306"/>
            <p14:sldId id="307"/>
            <p14:sldId id="308"/>
          </p14:sldIdLst>
        </p14:section>
        <p14:section name="Myths" id="{A8A59B78-6CE5-C640-9F00-55ED62B5D69E}">
          <p14:sldIdLst>
            <p14:sldId id="309"/>
            <p14:sldId id="310"/>
            <p14:sldId id="321"/>
            <p14:sldId id="311"/>
            <p14:sldId id="312"/>
            <p14:sldId id="313"/>
            <p14:sldId id="314"/>
            <p14:sldId id="315"/>
            <p14:sldId id="316"/>
            <p14:sldId id="317"/>
            <p14:sldId id="318"/>
            <p14:sldId id="319"/>
            <p14:sldId id="320"/>
            <p14:sldId id="322"/>
            <p14:sldId id="323"/>
            <p14:sldId id="324"/>
            <p14:sldId id="325"/>
            <p14:sldId id="327"/>
            <p14:sldId id="326"/>
            <p14:sldId id="328"/>
          </p14:sldIdLst>
        </p14:section>
        <p14:section name="Questions" id="{4A138981-7079-4F88-BC85-8B5974AF9F17}">
          <p14:sldIdLst>
            <p14:sldId id="262"/>
            <p14:sldId id="270"/>
            <p14:sldId id="268"/>
            <p14:sldId id="26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704"/>
    <p:restoredTop sz="85428"/>
  </p:normalViewPr>
  <p:slideViewPr>
    <p:cSldViewPr snapToGrid="0" snapToObjects="1">
      <p:cViewPr>
        <p:scale>
          <a:sx n="55" d="100"/>
          <a:sy n="55" d="100"/>
        </p:scale>
        <p:origin x="1152" y="130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notesMaster" Target="notesMasters/notesMaster1.xml"/><Relationship Id="rId69" Type="http://schemas.openxmlformats.org/officeDocument/2006/relationships/presProps" Target="presProp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viewProps" Target="viewProps.xml"/><Relationship Id="rId71" Type="http://schemas.openxmlformats.org/officeDocument/2006/relationships/theme" Target="theme/theme1.xml"/><Relationship Id="rId72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211D498-010D-4CFD-96A9-3C50B8B324F0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BAC81C0-75FB-4A8F-8F17-D3E0C65EA667}">
      <dgm:prSet phldrT="[Text]" custT="1"/>
      <dgm:spPr/>
      <dgm:t>
        <a:bodyPr/>
        <a:lstStyle/>
        <a:p>
          <a:r>
            <a:rPr lang="en-US" sz="4000" dirty="0" smtClean="0"/>
            <a:t>Todays JavaScript</a:t>
          </a:r>
          <a:endParaRPr lang="en-US" sz="4000" dirty="0"/>
        </a:p>
      </dgm:t>
    </dgm:pt>
    <dgm:pt modelId="{B5D4F4DA-4F2C-4D4B-8645-165D749F1D9D}" type="parTrans" cxnId="{B2C2BA61-0F7A-4664-945D-AD26D1EE6E24}">
      <dgm:prSet/>
      <dgm:spPr/>
      <dgm:t>
        <a:bodyPr/>
        <a:lstStyle/>
        <a:p>
          <a:endParaRPr lang="en-US"/>
        </a:p>
      </dgm:t>
    </dgm:pt>
    <dgm:pt modelId="{39652765-A8AA-4E5E-B5CE-884F9E83C364}" type="sibTrans" cxnId="{B2C2BA61-0F7A-4664-945D-AD26D1EE6E24}">
      <dgm:prSet/>
      <dgm:spPr/>
      <dgm:t>
        <a:bodyPr/>
        <a:lstStyle/>
        <a:p>
          <a:endParaRPr lang="en-US"/>
        </a:p>
      </dgm:t>
    </dgm:pt>
    <dgm:pt modelId="{1F65E268-46B8-4139-9049-FA4A243F3DB8}">
      <dgm:prSet phldrT="[Text]" custT="1"/>
      <dgm:spPr/>
      <dgm:t>
        <a:bodyPr/>
        <a:lstStyle/>
        <a:p>
          <a:r>
            <a:rPr lang="en-US" sz="4000" dirty="0" smtClean="0"/>
            <a:t>Tomorrows JavaScript</a:t>
          </a:r>
          <a:endParaRPr lang="en-US" sz="4000" dirty="0"/>
        </a:p>
      </dgm:t>
    </dgm:pt>
    <dgm:pt modelId="{E9D8CA85-3EBF-41B4-A8C8-262CB6791A43}" type="parTrans" cxnId="{A7FC96A6-5A81-4DF6-ABC5-EE4A15FAECD9}">
      <dgm:prSet/>
      <dgm:spPr>
        <a:ln>
          <a:noFill/>
        </a:ln>
      </dgm:spPr>
      <dgm:t>
        <a:bodyPr/>
        <a:lstStyle/>
        <a:p>
          <a:endParaRPr lang="en-US"/>
        </a:p>
      </dgm:t>
    </dgm:pt>
    <dgm:pt modelId="{25C529B3-3B76-4AB1-8119-A7E0E1210A8C}" type="sibTrans" cxnId="{A7FC96A6-5A81-4DF6-ABC5-EE4A15FAECD9}">
      <dgm:prSet/>
      <dgm:spPr/>
      <dgm:t>
        <a:bodyPr/>
        <a:lstStyle/>
        <a:p>
          <a:endParaRPr lang="en-US"/>
        </a:p>
      </dgm:t>
    </dgm:pt>
    <dgm:pt modelId="{4AEA68CA-F9FD-4F56-BD2C-25889E6BB106}" type="pres">
      <dgm:prSet presAssocID="{8211D498-010D-4CFD-96A9-3C50B8B324F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28132DD0-44BC-4211-AC9E-5BA1741719EF}" type="pres">
      <dgm:prSet presAssocID="{FBAC81C0-75FB-4A8F-8F17-D3E0C65EA667}" presName="hierRoot1" presStyleCnt="0">
        <dgm:presLayoutVars>
          <dgm:hierBranch val="init"/>
        </dgm:presLayoutVars>
      </dgm:prSet>
      <dgm:spPr/>
    </dgm:pt>
    <dgm:pt modelId="{070A6CAC-1EAF-48D6-A870-950060BCF085}" type="pres">
      <dgm:prSet presAssocID="{FBAC81C0-75FB-4A8F-8F17-D3E0C65EA667}" presName="rootComposite1" presStyleCnt="0"/>
      <dgm:spPr/>
    </dgm:pt>
    <dgm:pt modelId="{60EA59F9-3719-4849-A7EB-BC38AD4BC0B9}" type="pres">
      <dgm:prSet presAssocID="{FBAC81C0-75FB-4A8F-8F17-D3E0C65EA667}" presName="rootText1" presStyleLbl="node0" presStyleIdx="0" presStyleCnt="1" custScaleX="30437" custScaleY="5120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448C355-E58C-4B0C-9FC9-8B9E0B3CBD51}" type="pres">
      <dgm:prSet presAssocID="{FBAC81C0-75FB-4A8F-8F17-D3E0C65EA667}" presName="rootConnector1" presStyleLbl="node1" presStyleIdx="0" presStyleCnt="0"/>
      <dgm:spPr/>
      <dgm:t>
        <a:bodyPr/>
        <a:lstStyle/>
        <a:p>
          <a:endParaRPr lang="en-US"/>
        </a:p>
      </dgm:t>
    </dgm:pt>
    <dgm:pt modelId="{F50FA2F6-9AF7-4FE9-B088-918523116788}" type="pres">
      <dgm:prSet presAssocID="{FBAC81C0-75FB-4A8F-8F17-D3E0C65EA667}" presName="hierChild2" presStyleCnt="0"/>
      <dgm:spPr/>
    </dgm:pt>
    <dgm:pt modelId="{5BE915E7-B140-44D1-A540-9CB744F563C8}" type="pres">
      <dgm:prSet presAssocID="{E9D8CA85-3EBF-41B4-A8C8-262CB6791A43}" presName="Name64" presStyleLbl="parChTrans1D2" presStyleIdx="0" presStyleCnt="1"/>
      <dgm:spPr/>
      <dgm:t>
        <a:bodyPr/>
        <a:lstStyle/>
        <a:p>
          <a:endParaRPr lang="en-US"/>
        </a:p>
      </dgm:t>
    </dgm:pt>
    <dgm:pt modelId="{9CD79461-07CE-415E-B2FB-9E6DAAA84A30}" type="pres">
      <dgm:prSet presAssocID="{1F65E268-46B8-4139-9049-FA4A243F3DB8}" presName="hierRoot2" presStyleCnt="0">
        <dgm:presLayoutVars>
          <dgm:hierBranch val="init"/>
        </dgm:presLayoutVars>
      </dgm:prSet>
      <dgm:spPr/>
    </dgm:pt>
    <dgm:pt modelId="{A0C16665-6AF0-46B4-AD5B-E2A02F83D12B}" type="pres">
      <dgm:prSet presAssocID="{1F65E268-46B8-4139-9049-FA4A243F3DB8}" presName="rootComposite" presStyleCnt="0"/>
      <dgm:spPr/>
    </dgm:pt>
    <dgm:pt modelId="{7DF219BC-4F72-4324-AD2F-76ED3DA7BC2A}" type="pres">
      <dgm:prSet presAssocID="{1F65E268-46B8-4139-9049-FA4A243F3DB8}" presName="rootText" presStyleLbl="node2" presStyleIdx="0" presStyleCnt="1" custScaleX="33782" custScaleY="50576" custLinFactNeighborX="1157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E610B1C-AF39-4FFD-9FF8-90FAEDED6013}" type="pres">
      <dgm:prSet presAssocID="{1F65E268-46B8-4139-9049-FA4A243F3DB8}" presName="rootConnector" presStyleLbl="node2" presStyleIdx="0" presStyleCnt="1"/>
      <dgm:spPr/>
      <dgm:t>
        <a:bodyPr/>
        <a:lstStyle/>
        <a:p>
          <a:endParaRPr lang="en-US"/>
        </a:p>
      </dgm:t>
    </dgm:pt>
    <dgm:pt modelId="{B5E89AD2-997B-4807-B877-7FF59CF296FE}" type="pres">
      <dgm:prSet presAssocID="{1F65E268-46B8-4139-9049-FA4A243F3DB8}" presName="hierChild4" presStyleCnt="0"/>
      <dgm:spPr/>
    </dgm:pt>
    <dgm:pt modelId="{05997A70-3801-412C-9A31-1664DEF88CD5}" type="pres">
      <dgm:prSet presAssocID="{1F65E268-46B8-4139-9049-FA4A243F3DB8}" presName="hierChild5" presStyleCnt="0"/>
      <dgm:spPr/>
    </dgm:pt>
    <dgm:pt modelId="{32D96B6B-A6BE-4F76-851F-9989EF356160}" type="pres">
      <dgm:prSet presAssocID="{FBAC81C0-75FB-4A8F-8F17-D3E0C65EA667}" presName="hierChild3" presStyleCnt="0"/>
      <dgm:spPr/>
    </dgm:pt>
  </dgm:ptLst>
  <dgm:cxnLst>
    <dgm:cxn modelId="{FC0589CC-C813-4E31-806E-D73BEFB3E08D}" type="presOf" srcId="{8211D498-010D-4CFD-96A9-3C50B8B324F0}" destId="{4AEA68CA-F9FD-4F56-BD2C-25889E6BB106}" srcOrd="0" destOrd="0" presId="urn:microsoft.com/office/officeart/2009/3/layout/HorizontalOrganizationChart"/>
    <dgm:cxn modelId="{82FF1D21-F869-4E5D-9D58-B74142DB73D3}" type="presOf" srcId="{FBAC81C0-75FB-4A8F-8F17-D3E0C65EA667}" destId="{60EA59F9-3719-4849-A7EB-BC38AD4BC0B9}" srcOrd="0" destOrd="0" presId="urn:microsoft.com/office/officeart/2009/3/layout/HorizontalOrganizationChart"/>
    <dgm:cxn modelId="{A73FDC18-8402-4C01-9B85-BE41BE537B17}" type="presOf" srcId="{E9D8CA85-3EBF-41B4-A8C8-262CB6791A43}" destId="{5BE915E7-B140-44D1-A540-9CB744F563C8}" srcOrd="0" destOrd="0" presId="urn:microsoft.com/office/officeart/2009/3/layout/HorizontalOrganizationChart"/>
    <dgm:cxn modelId="{B2C2BA61-0F7A-4664-945D-AD26D1EE6E24}" srcId="{8211D498-010D-4CFD-96A9-3C50B8B324F0}" destId="{FBAC81C0-75FB-4A8F-8F17-D3E0C65EA667}" srcOrd="0" destOrd="0" parTransId="{B5D4F4DA-4F2C-4D4B-8645-165D749F1D9D}" sibTransId="{39652765-A8AA-4E5E-B5CE-884F9E83C364}"/>
    <dgm:cxn modelId="{E9A31F87-5382-468C-B7EF-3536D126FE58}" type="presOf" srcId="{FBAC81C0-75FB-4A8F-8F17-D3E0C65EA667}" destId="{C448C355-E58C-4B0C-9FC9-8B9E0B3CBD51}" srcOrd="1" destOrd="0" presId="urn:microsoft.com/office/officeart/2009/3/layout/HorizontalOrganizationChart"/>
    <dgm:cxn modelId="{A7FC96A6-5A81-4DF6-ABC5-EE4A15FAECD9}" srcId="{FBAC81C0-75FB-4A8F-8F17-D3E0C65EA667}" destId="{1F65E268-46B8-4139-9049-FA4A243F3DB8}" srcOrd="0" destOrd="0" parTransId="{E9D8CA85-3EBF-41B4-A8C8-262CB6791A43}" sibTransId="{25C529B3-3B76-4AB1-8119-A7E0E1210A8C}"/>
    <dgm:cxn modelId="{56C09BBE-73A8-4505-9921-E64E8DE9BD79}" type="presOf" srcId="{1F65E268-46B8-4139-9049-FA4A243F3DB8}" destId="{7DF219BC-4F72-4324-AD2F-76ED3DA7BC2A}" srcOrd="0" destOrd="0" presId="urn:microsoft.com/office/officeart/2009/3/layout/HorizontalOrganizationChart"/>
    <dgm:cxn modelId="{BF20491B-7E7F-45D7-8BFD-E9D54D695C32}" type="presOf" srcId="{1F65E268-46B8-4139-9049-FA4A243F3DB8}" destId="{FE610B1C-AF39-4FFD-9FF8-90FAEDED6013}" srcOrd="1" destOrd="0" presId="urn:microsoft.com/office/officeart/2009/3/layout/HorizontalOrganizationChart"/>
    <dgm:cxn modelId="{36BF4B40-5715-4FA1-9632-D5A85B0281EF}" type="presParOf" srcId="{4AEA68CA-F9FD-4F56-BD2C-25889E6BB106}" destId="{28132DD0-44BC-4211-AC9E-5BA1741719EF}" srcOrd="0" destOrd="0" presId="urn:microsoft.com/office/officeart/2009/3/layout/HorizontalOrganizationChart"/>
    <dgm:cxn modelId="{7AF9044D-23E0-4B97-96B5-F229942EFE48}" type="presParOf" srcId="{28132DD0-44BC-4211-AC9E-5BA1741719EF}" destId="{070A6CAC-1EAF-48D6-A870-950060BCF085}" srcOrd="0" destOrd="0" presId="urn:microsoft.com/office/officeart/2009/3/layout/HorizontalOrganizationChart"/>
    <dgm:cxn modelId="{E54A308A-E55B-454A-BC3F-6F9370F50235}" type="presParOf" srcId="{070A6CAC-1EAF-48D6-A870-950060BCF085}" destId="{60EA59F9-3719-4849-A7EB-BC38AD4BC0B9}" srcOrd="0" destOrd="0" presId="urn:microsoft.com/office/officeart/2009/3/layout/HorizontalOrganizationChart"/>
    <dgm:cxn modelId="{844FE298-6928-4AB4-A7D3-16E831B2A4DA}" type="presParOf" srcId="{070A6CAC-1EAF-48D6-A870-950060BCF085}" destId="{C448C355-E58C-4B0C-9FC9-8B9E0B3CBD51}" srcOrd="1" destOrd="0" presId="urn:microsoft.com/office/officeart/2009/3/layout/HorizontalOrganizationChart"/>
    <dgm:cxn modelId="{6FB170DB-ECCF-4314-8C9B-A3394FC42467}" type="presParOf" srcId="{28132DD0-44BC-4211-AC9E-5BA1741719EF}" destId="{F50FA2F6-9AF7-4FE9-B088-918523116788}" srcOrd="1" destOrd="0" presId="urn:microsoft.com/office/officeart/2009/3/layout/HorizontalOrganizationChart"/>
    <dgm:cxn modelId="{4023D357-2E6C-492F-963C-B18A58DB3E8B}" type="presParOf" srcId="{F50FA2F6-9AF7-4FE9-B088-918523116788}" destId="{5BE915E7-B140-44D1-A540-9CB744F563C8}" srcOrd="0" destOrd="0" presId="urn:microsoft.com/office/officeart/2009/3/layout/HorizontalOrganizationChart"/>
    <dgm:cxn modelId="{2F9C10B2-A706-444A-B40A-EB173AE55FDF}" type="presParOf" srcId="{F50FA2F6-9AF7-4FE9-B088-918523116788}" destId="{9CD79461-07CE-415E-B2FB-9E6DAAA84A30}" srcOrd="1" destOrd="0" presId="urn:microsoft.com/office/officeart/2009/3/layout/HorizontalOrganizationChart"/>
    <dgm:cxn modelId="{F332A4A2-E7E5-4F2E-ABB8-E740DBC99EC6}" type="presParOf" srcId="{9CD79461-07CE-415E-B2FB-9E6DAAA84A30}" destId="{A0C16665-6AF0-46B4-AD5B-E2A02F83D12B}" srcOrd="0" destOrd="0" presId="urn:microsoft.com/office/officeart/2009/3/layout/HorizontalOrganizationChart"/>
    <dgm:cxn modelId="{5236B640-2168-412D-9DA9-0BDE9DA3006A}" type="presParOf" srcId="{A0C16665-6AF0-46B4-AD5B-E2A02F83D12B}" destId="{7DF219BC-4F72-4324-AD2F-76ED3DA7BC2A}" srcOrd="0" destOrd="0" presId="urn:microsoft.com/office/officeart/2009/3/layout/HorizontalOrganizationChart"/>
    <dgm:cxn modelId="{81C91004-5C05-4246-83E2-5907012340BC}" type="presParOf" srcId="{A0C16665-6AF0-46B4-AD5B-E2A02F83D12B}" destId="{FE610B1C-AF39-4FFD-9FF8-90FAEDED6013}" srcOrd="1" destOrd="0" presId="urn:microsoft.com/office/officeart/2009/3/layout/HorizontalOrganizationChart"/>
    <dgm:cxn modelId="{9A97CF83-88C4-4127-81C5-D7F425D66C28}" type="presParOf" srcId="{9CD79461-07CE-415E-B2FB-9E6DAAA84A30}" destId="{B5E89AD2-997B-4807-B877-7FF59CF296FE}" srcOrd="1" destOrd="0" presId="urn:microsoft.com/office/officeart/2009/3/layout/HorizontalOrganizationChart"/>
    <dgm:cxn modelId="{E2B52605-0E3E-4EA8-9FD3-36770E05FB2F}" type="presParOf" srcId="{9CD79461-07CE-415E-B2FB-9E6DAAA84A30}" destId="{05997A70-3801-412C-9A31-1664DEF88CD5}" srcOrd="2" destOrd="0" presId="urn:microsoft.com/office/officeart/2009/3/layout/HorizontalOrganizationChart"/>
    <dgm:cxn modelId="{5970DB45-FC1A-4FA1-8C1C-7A21A385172B}" type="presParOf" srcId="{28132DD0-44BC-4211-AC9E-5BA1741719EF}" destId="{32D96B6B-A6BE-4F76-851F-9989EF356160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211D498-010D-4CFD-96A9-3C50B8B324F0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BAC81C0-75FB-4A8F-8F17-D3E0C65EA667}">
      <dgm:prSet phldrT="[Text]" custT="1"/>
      <dgm:spPr/>
      <dgm:t>
        <a:bodyPr/>
        <a:lstStyle/>
        <a:p>
          <a:r>
            <a:rPr lang="en-US" sz="4000" dirty="0" smtClean="0"/>
            <a:t>Todays JavaScript</a:t>
          </a:r>
          <a:endParaRPr lang="en-US" sz="4000" dirty="0"/>
        </a:p>
      </dgm:t>
    </dgm:pt>
    <dgm:pt modelId="{B5D4F4DA-4F2C-4D4B-8645-165D749F1D9D}" type="parTrans" cxnId="{B2C2BA61-0F7A-4664-945D-AD26D1EE6E24}">
      <dgm:prSet/>
      <dgm:spPr/>
      <dgm:t>
        <a:bodyPr/>
        <a:lstStyle/>
        <a:p>
          <a:endParaRPr lang="en-US"/>
        </a:p>
      </dgm:t>
    </dgm:pt>
    <dgm:pt modelId="{39652765-A8AA-4E5E-B5CE-884F9E83C364}" type="sibTrans" cxnId="{B2C2BA61-0F7A-4664-945D-AD26D1EE6E24}">
      <dgm:prSet/>
      <dgm:spPr/>
      <dgm:t>
        <a:bodyPr/>
        <a:lstStyle/>
        <a:p>
          <a:endParaRPr lang="en-US"/>
        </a:p>
      </dgm:t>
    </dgm:pt>
    <dgm:pt modelId="{1F65E268-46B8-4139-9049-FA4A243F3DB8}">
      <dgm:prSet phldrT="[Text]" custT="1"/>
      <dgm:spPr/>
      <dgm:t>
        <a:bodyPr/>
        <a:lstStyle/>
        <a:p>
          <a:r>
            <a:rPr lang="en-US" sz="4000" dirty="0" smtClean="0"/>
            <a:t>Tomorrows JavaScript</a:t>
          </a:r>
          <a:endParaRPr lang="en-US" sz="4000" dirty="0"/>
        </a:p>
      </dgm:t>
    </dgm:pt>
    <dgm:pt modelId="{E9D8CA85-3EBF-41B4-A8C8-262CB6791A43}" type="parTrans" cxnId="{A7FC96A6-5A81-4DF6-ABC5-EE4A15FAECD9}">
      <dgm:prSet/>
      <dgm:spPr>
        <a:ln>
          <a:noFill/>
        </a:ln>
      </dgm:spPr>
      <dgm:t>
        <a:bodyPr/>
        <a:lstStyle/>
        <a:p>
          <a:endParaRPr lang="en-US"/>
        </a:p>
      </dgm:t>
    </dgm:pt>
    <dgm:pt modelId="{25C529B3-3B76-4AB1-8119-A7E0E1210A8C}" type="sibTrans" cxnId="{A7FC96A6-5A81-4DF6-ABC5-EE4A15FAECD9}">
      <dgm:prSet/>
      <dgm:spPr/>
      <dgm:t>
        <a:bodyPr/>
        <a:lstStyle/>
        <a:p>
          <a:endParaRPr lang="en-US"/>
        </a:p>
      </dgm:t>
    </dgm:pt>
    <dgm:pt modelId="{4AEA68CA-F9FD-4F56-BD2C-25889E6BB106}" type="pres">
      <dgm:prSet presAssocID="{8211D498-010D-4CFD-96A9-3C50B8B324F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28132DD0-44BC-4211-AC9E-5BA1741719EF}" type="pres">
      <dgm:prSet presAssocID="{FBAC81C0-75FB-4A8F-8F17-D3E0C65EA667}" presName="hierRoot1" presStyleCnt="0">
        <dgm:presLayoutVars>
          <dgm:hierBranch val="init"/>
        </dgm:presLayoutVars>
      </dgm:prSet>
      <dgm:spPr/>
    </dgm:pt>
    <dgm:pt modelId="{070A6CAC-1EAF-48D6-A870-950060BCF085}" type="pres">
      <dgm:prSet presAssocID="{FBAC81C0-75FB-4A8F-8F17-D3E0C65EA667}" presName="rootComposite1" presStyleCnt="0"/>
      <dgm:spPr/>
    </dgm:pt>
    <dgm:pt modelId="{60EA59F9-3719-4849-A7EB-BC38AD4BC0B9}" type="pres">
      <dgm:prSet presAssocID="{FBAC81C0-75FB-4A8F-8F17-D3E0C65EA667}" presName="rootText1" presStyleLbl="node0" presStyleIdx="0" presStyleCnt="1" custScaleX="30437" custScaleY="5120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448C355-E58C-4B0C-9FC9-8B9E0B3CBD51}" type="pres">
      <dgm:prSet presAssocID="{FBAC81C0-75FB-4A8F-8F17-D3E0C65EA667}" presName="rootConnector1" presStyleLbl="node1" presStyleIdx="0" presStyleCnt="0"/>
      <dgm:spPr/>
      <dgm:t>
        <a:bodyPr/>
        <a:lstStyle/>
        <a:p>
          <a:endParaRPr lang="en-US"/>
        </a:p>
      </dgm:t>
    </dgm:pt>
    <dgm:pt modelId="{F50FA2F6-9AF7-4FE9-B088-918523116788}" type="pres">
      <dgm:prSet presAssocID="{FBAC81C0-75FB-4A8F-8F17-D3E0C65EA667}" presName="hierChild2" presStyleCnt="0"/>
      <dgm:spPr/>
    </dgm:pt>
    <dgm:pt modelId="{5BE915E7-B140-44D1-A540-9CB744F563C8}" type="pres">
      <dgm:prSet presAssocID="{E9D8CA85-3EBF-41B4-A8C8-262CB6791A43}" presName="Name64" presStyleLbl="parChTrans1D2" presStyleIdx="0" presStyleCnt="1"/>
      <dgm:spPr/>
      <dgm:t>
        <a:bodyPr/>
        <a:lstStyle/>
        <a:p>
          <a:endParaRPr lang="en-US"/>
        </a:p>
      </dgm:t>
    </dgm:pt>
    <dgm:pt modelId="{9CD79461-07CE-415E-B2FB-9E6DAAA84A30}" type="pres">
      <dgm:prSet presAssocID="{1F65E268-46B8-4139-9049-FA4A243F3DB8}" presName="hierRoot2" presStyleCnt="0">
        <dgm:presLayoutVars>
          <dgm:hierBranch val="init"/>
        </dgm:presLayoutVars>
      </dgm:prSet>
      <dgm:spPr/>
    </dgm:pt>
    <dgm:pt modelId="{A0C16665-6AF0-46B4-AD5B-E2A02F83D12B}" type="pres">
      <dgm:prSet presAssocID="{1F65E268-46B8-4139-9049-FA4A243F3DB8}" presName="rootComposite" presStyleCnt="0"/>
      <dgm:spPr/>
    </dgm:pt>
    <dgm:pt modelId="{7DF219BC-4F72-4324-AD2F-76ED3DA7BC2A}" type="pres">
      <dgm:prSet presAssocID="{1F65E268-46B8-4139-9049-FA4A243F3DB8}" presName="rootText" presStyleLbl="node2" presStyleIdx="0" presStyleCnt="1" custScaleX="33782" custScaleY="50576" custLinFactNeighborX="1157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E610B1C-AF39-4FFD-9FF8-90FAEDED6013}" type="pres">
      <dgm:prSet presAssocID="{1F65E268-46B8-4139-9049-FA4A243F3DB8}" presName="rootConnector" presStyleLbl="node2" presStyleIdx="0" presStyleCnt="1"/>
      <dgm:spPr/>
      <dgm:t>
        <a:bodyPr/>
        <a:lstStyle/>
        <a:p>
          <a:endParaRPr lang="en-US"/>
        </a:p>
      </dgm:t>
    </dgm:pt>
    <dgm:pt modelId="{B5E89AD2-997B-4807-B877-7FF59CF296FE}" type="pres">
      <dgm:prSet presAssocID="{1F65E268-46B8-4139-9049-FA4A243F3DB8}" presName="hierChild4" presStyleCnt="0"/>
      <dgm:spPr/>
    </dgm:pt>
    <dgm:pt modelId="{05997A70-3801-412C-9A31-1664DEF88CD5}" type="pres">
      <dgm:prSet presAssocID="{1F65E268-46B8-4139-9049-FA4A243F3DB8}" presName="hierChild5" presStyleCnt="0"/>
      <dgm:spPr/>
    </dgm:pt>
    <dgm:pt modelId="{32D96B6B-A6BE-4F76-851F-9989EF356160}" type="pres">
      <dgm:prSet presAssocID="{FBAC81C0-75FB-4A8F-8F17-D3E0C65EA667}" presName="hierChild3" presStyleCnt="0"/>
      <dgm:spPr/>
    </dgm:pt>
  </dgm:ptLst>
  <dgm:cxnLst>
    <dgm:cxn modelId="{511490A8-C981-49E2-A4D1-6CA53BD3CEC0}" type="presOf" srcId="{FBAC81C0-75FB-4A8F-8F17-D3E0C65EA667}" destId="{C448C355-E58C-4B0C-9FC9-8B9E0B3CBD51}" srcOrd="1" destOrd="0" presId="urn:microsoft.com/office/officeart/2009/3/layout/HorizontalOrganizationChart"/>
    <dgm:cxn modelId="{8F847172-EC22-4E08-BFF2-435C53B5DDAE}" type="presOf" srcId="{1F65E268-46B8-4139-9049-FA4A243F3DB8}" destId="{7DF219BC-4F72-4324-AD2F-76ED3DA7BC2A}" srcOrd="0" destOrd="0" presId="urn:microsoft.com/office/officeart/2009/3/layout/HorizontalOrganizationChart"/>
    <dgm:cxn modelId="{A7FC96A6-5A81-4DF6-ABC5-EE4A15FAECD9}" srcId="{FBAC81C0-75FB-4A8F-8F17-D3E0C65EA667}" destId="{1F65E268-46B8-4139-9049-FA4A243F3DB8}" srcOrd="0" destOrd="0" parTransId="{E9D8CA85-3EBF-41B4-A8C8-262CB6791A43}" sibTransId="{25C529B3-3B76-4AB1-8119-A7E0E1210A8C}"/>
    <dgm:cxn modelId="{581647FF-523B-423F-A693-BFA5EE439F9D}" type="presOf" srcId="{FBAC81C0-75FB-4A8F-8F17-D3E0C65EA667}" destId="{60EA59F9-3719-4849-A7EB-BC38AD4BC0B9}" srcOrd="0" destOrd="0" presId="urn:microsoft.com/office/officeart/2009/3/layout/HorizontalOrganizationChart"/>
    <dgm:cxn modelId="{B2C2BA61-0F7A-4664-945D-AD26D1EE6E24}" srcId="{8211D498-010D-4CFD-96A9-3C50B8B324F0}" destId="{FBAC81C0-75FB-4A8F-8F17-D3E0C65EA667}" srcOrd="0" destOrd="0" parTransId="{B5D4F4DA-4F2C-4D4B-8645-165D749F1D9D}" sibTransId="{39652765-A8AA-4E5E-B5CE-884F9E83C364}"/>
    <dgm:cxn modelId="{B3256D42-E6A4-443B-962F-B74C27C0CB74}" type="presOf" srcId="{8211D498-010D-4CFD-96A9-3C50B8B324F0}" destId="{4AEA68CA-F9FD-4F56-BD2C-25889E6BB106}" srcOrd="0" destOrd="0" presId="urn:microsoft.com/office/officeart/2009/3/layout/HorizontalOrganizationChart"/>
    <dgm:cxn modelId="{3EFC9BAE-6459-4AAF-8609-4B71C52D4BEB}" type="presOf" srcId="{1F65E268-46B8-4139-9049-FA4A243F3DB8}" destId="{FE610B1C-AF39-4FFD-9FF8-90FAEDED6013}" srcOrd="1" destOrd="0" presId="urn:microsoft.com/office/officeart/2009/3/layout/HorizontalOrganizationChart"/>
    <dgm:cxn modelId="{7D182925-CC01-4C40-A9B9-5F786ABF2397}" type="presOf" srcId="{E9D8CA85-3EBF-41B4-A8C8-262CB6791A43}" destId="{5BE915E7-B140-44D1-A540-9CB744F563C8}" srcOrd="0" destOrd="0" presId="urn:microsoft.com/office/officeart/2009/3/layout/HorizontalOrganizationChart"/>
    <dgm:cxn modelId="{398DAF34-5EE7-4B8B-A09A-3F7DCBF6A564}" type="presParOf" srcId="{4AEA68CA-F9FD-4F56-BD2C-25889E6BB106}" destId="{28132DD0-44BC-4211-AC9E-5BA1741719EF}" srcOrd="0" destOrd="0" presId="urn:microsoft.com/office/officeart/2009/3/layout/HorizontalOrganizationChart"/>
    <dgm:cxn modelId="{F500D16B-31EB-4C04-A1B3-F1538E72A647}" type="presParOf" srcId="{28132DD0-44BC-4211-AC9E-5BA1741719EF}" destId="{070A6CAC-1EAF-48D6-A870-950060BCF085}" srcOrd="0" destOrd="0" presId="urn:microsoft.com/office/officeart/2009/3/layout/HorizontalOrganizationChart"/>
    <dgm:cxn modelId="{AD3B41DB-47A1-42C3-8EB8-72B494EB38FA}" type="presParOf" srcId="{070A6CAC-1EAF-48D6-A870-950060BCF085}" destId="{60EA59F9-3719-4849-A7EB-BC38AD4BC0B9}" srcOrd="0" destOrd="0" presId="urn:microsoft.com/office/officeart/2009/3/layout/HorizontalOrganizationChart"/>
    <dgm:cxn modelId="{F3A5C0B3-7E92-4728-B6AF-714423108515}" type="presParOf" srcId="{070A6CAC-1EAF-48D6-A870-950060BCF085}" destId="{C448C355-E58C-4B0C-9FC9-8B9E0B3CBD51}" srcOrd="1" destOrd="0" presId="urn:microsoft.com/office/officeart/2009/3/layout/HorizontalOrganizationChart"/>
    <dgm:cxn modelId="{B614719E-E08B-4FB3-A1F5-18D69BB0C08E}" type="presParOf" srcId="{28132DD0-44BC-4211-AC9E-5BA1741719EF}" destId="{F50FA2F6-9AF7-4FE9-B088-918523116788}" srcOrd="1" destOrd="0" presId="urn:microsoft.com/office/officeart/2009/3/layout/HorizontalOrganizationChart"/>
    <dgm:cxn modelId="{CB65DE6D-8A62-4AEA-8092-97FB68BC2735}" type="presParOf" srcId="{F50FA2F6-9AF7-4FE9-B088-918523116788}" destId="{5BE915E7-B140-44D1-A540-9CB744F563C8}" srcOrd="0" destOrd="0" presId="urn:microsoft.com/office/officeart/2009/3/layout/HorizontalOrganizationChart"/>
    <dgm:cxn modelId="{7263C228-4268-4C77-B8A5-2B35034AD6A3}" type="presParOf" srcId="{F50FA2F6-9AF7-4FE9-B088-918523116788}" destId="{9CD79461-07CE-415E-B2FB-9E6DAAA84A30}" srcOrd="1" destOrd="0" presId="urn:microsoft.com/office/officeart/2009/3/layout/HorizontalOrganizationChart"/>
    <dgm:cxn modelId="{311FF584-8D04-4B37-A4DD-2321493AF341}" type="presParOf" srcId="{9CD79461-07CE-415E-B2FB-9E6DAAA84A30}" destId="{A0C16665-6AF0-46B4-AD5B-E2A02F83D12B}" srcOrd="0" destOrd="0" presId="urn:microsoft.com/office/officeart/2009/3/layout/HorizontalOrganizationChart"/>
    <dgm:cxn modelId="{0C8A2AED-1820-43CB-B4ED-B113EB1154B8}" type="presParOf" srcId="{A0C16665-6AF0-46B4-AD5B-E2A02F83D12B}" destId="{7DF219BC-4F72-4324-AD2F-76ED3DA7BC2A}" srcOrd="0" destOrd="0" presId="urn:microsoft.com/office/officeart/2009/3/layout/HorizontalOrganizationChart"/>
    <dgm:cxn modelId="{F9FADAEB-EB0C-4FA9-855C-27C792D816D2}" type="presParOf" srcId="{A0C16665-6AF0-46B4-AD5B-E2A02F83D12B}" destId="{FE610B1C-AF39-4FFD-9FF8-90FAEDED6013}" srcOrd="1" destOrd="0" presId="urn:microsoft.com/office/officeart/2009/3/layout/HorizontalOrganizationChart"/>
    <dgm:cxn modelId="{85DA393F-66AB-4942-BE6E-25F61C8C25EA}" type="presParOf" srcId="{9CD79461-07CE-415E-B2FB-9E6DAAA84A30}" destId="{B5E89AD2-997B-4807-B877-7FF59CF296FE}" srcOrd="1" destOrd="0" presId="urn:microsoft.com/office/officeart/2009/3/layout/HorizontalOrganizationChart"/>
    <dgm:cxn modelId="{75A34761-45BC-4B19-8CAD-F4BAB0707969}" type="presParOf" srcId="{9CD79461-07CE-415E-B2FB-9E6DAAA84A30}" destId="{05997A70-3801-412C-9A31-1664DEF88CD5}" srcOrd="2" destOrd="0" presId="urn:microsoft.com/office/officeart/2009/3/layout/HorizontalOrganizationChart"/>
    <dgm:cxn modelId="{FE440EC3-43BD-4A5F-859B-67ABAED4E8FA}" type="presParOf" srcId="{28132DD0-44BC-4211-AC9E-5BA1741719EF}" destId="{32D96B6B-A6BE-4F76-851F-9989EF356160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BE915E7-B140-44D1-A540-9CB744F563C8}">
      <dsp:nvSpPr>
        <dsp:cNvPr id="0" name=""/>
        <dsp:cNvSpPr/>
      </dsp:nvSpPr>
      <dsp:spPr>
        <a:xfrm>
          <a:off x="3679757" y="1751330"/>
          <a:ext cx="241921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419210" y="45720"/>
              </a:lnTo>
            </a:path>
          </a:pathLst>
        </a:custGeom>
        <a:noFill/>
        <a:ln w="12700" cap="flat" cmpd="sng" algn="in">
          <a:noFill/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0EA59F9-3719-4849-A7EB-BC38AD4BC0B9}">
      <dsp:nvSpPr>
        <dsp:cNvPr id="0" name=""/>
        <dsp:cNvSpPr/>
      </dsp:nvSpPr>
      <dsp:spPr>
        <a:xfrm>
          <a:off x="3673" y="854024"/>
          <a:ext cx="3676083" cy="188605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dirty="0" smtClean="0"/>
            <a:t>Todays JavaScript</a:t>
          </a:r>
          <a:endParaRPr lang="en-US" sz="4000" kern="1200" dirty="0"/>
        </a:p>
      </dsp:txBody>
      <dsp:txXfrm>
        <a:off x="3673" y="854024"/>
        <a:ext cx="3676083" cy="1886050"/>
      </dsp:txXfrm>
    </dsp:sp>
    <dsp:sp modelId="{7DF219BC-4F72-4324-AD2F-76ED3DA7BC2A}">
      <dsp:nvSpPr>
        <dsp:cNvPr id="0" name=""/>
        <dsp:cNvSpPr/>
      </dsp:nvSpPr>
      <dsp:spPr>
        <a:xfrm>
          <a:off x="6098967" y="865517"/>
          <a:ext cx="4080082" cy="186306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dirty="0" smtClean="0"/>
            <a:t>Tomorrows JavaScript</a:t>
          </a:r>
          <a:endParaRPr lang="en-US" sz="4000" kern="1200" dirty="0"/>
        </a:p>
      </dsp:txBody>
      <dsp:txXfrm>
        <a:off x="6098967" y="865517"/>
        <a:ext cx="4080082" cy="186306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BE915E7-B140-44D1-A540-9CB744F563C8}">
      <dsp:nvSpPr>
        <dsp:cNvPr id="0" name=""/>
        <dsp:cNvSpPr/>
      </dsp:nvSpPr>
      <dsp:spPr>
        <a:xfrm>
          <a:off x="3679757" y="1358827"/>
          <a:ext cx="241921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419210" y="45720"/>
              </a:lnTo>
            </a:path>
          </a:pathLst>
        </a:custGeom>
        <a:noFill/>
        <a:ln w="12700" cap="flat" cmpd="sng" algn="in">
          <a:noFill/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0EA59F9-3719-4849-A7EB-BC38AD4BC0B9}">
      <dsp:nvSpPr>
        <dsp:cNvPr id="0" name=""/>
        <dsp:cNvSpPr/>
      </dsp:nvSpPr>
      <dsp:spPr>
        <a:xfrm>
          <a:off x="3673" y="461522"/>
          <a:ext cx="3676083" cy="188605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dirty="0" smtClean="0"/>
            <a:t>Todays JavaScript</a:t>
          </a:r>
          <a:endParaRPr lang="en-US" sz="4000" kern="1200" dirty="0"/>
        </a:p>
      </dsp:txBody>
      <dsp:txXfrm>
        <a:off x="3673" y="461522"/>
        <a:ext cx="3676083" cy="1886050"/>
      </dsp:txXfrm>
    </dsp:sp>
    <dsp:sp modelId="{7DF219BC-4F72-4324-AD2F-76ED3DA7BC2A}">
      <dsp:nvSpPr>
        <dsp:cNvPr id="0" name=""/>
        <dsp:cNvSpPr/>
      </dsp:nvSpPr>
      <dsp:spPr>
        <a:xfrm>
          <a:off x="6098967" y="473015"/>
          <a:ext cx="4080082" cy="186306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dirty="0" smtClean="0"/>
            <a:t>Tomorrows JavaScript</a:t>
          </a:r>
          <a:endParaRPr lang="en-US" sz="4000" kern="1200" dirty="0"/>
        </a:p>
      </dsp:txBody>
      <dsp:txXfrm>
        <a:off x="6098967" y="473015"/>
        <a:ext cx="4080082" cy="186306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53B14E-6623-CB43-A2DE-4A35AF63B7DC}" type="datetimeFigureOut">
              <a:rPr lang="en-US" smtClean="0"/>
              <a:t>11/7/16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F6B9DC-92F8-E444-AD45-0A783F1263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410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6B9DC-92F8-E444-AD45-0A783F12631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282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6B9DC-92F8-E444-AD45-0A783F126311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1173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6B9DC-92F8-E444-AD45-0A783F126311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5176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6B9DC-92F8-E444-AD45-0A783F126311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0140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Might be incomplete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6B9DC-92F8-E444-AD45-0A783F126311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1025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Might be faulty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6B9DC-92F8-E444-AD45-0A783F126311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2593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Might be faulty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6B9DC-92F8-E444-AD45-0A783F126311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3177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6B9DC-92F8-E444-AD45-0A783F126311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6825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6B9DC-92F8-E444-AD45-0A783F126311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1148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en-AU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AU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11/7/16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9469882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11/7/16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30210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en-AU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11/7/16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13998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11/7/16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97056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en-AU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11/7/16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18391782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11/7/16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980727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en-AU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11/7/16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764776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11/7/16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51334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11/7/16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7106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AU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11/7/16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79357972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AU" smtClean="0"/>
              <a:t>Drag picture to placeholder or click icon to add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AU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11/7/16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09229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AU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11/7/16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780093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8" r:id="rId2"/>
    <p:sldLayoutId id="2147483719" r:id="rId3"/>
    <p:sldLayoutId id="2147483720" r:id="rId4"/>
    <p:sldLayoutId id="2147483721" r:id="rId5"/>
    <p:sldLayoutId id="2147483722" r:id="rId6"/>
    <p:sldLayoutId id="2147483723" r:id="rId7"/>
    <p:sldLayoutId id="2147483724" r:id="rId8"/>
    <p:sldLayoutId id="2147483725" r:id="rId9"/>
    <p:sldLayoutId id="2147483726" r:id="rId10"/>
    <p:sldLayoutId id="214748372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s://twitter.com/basarat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gi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gi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gi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4" Type="http://schemas.openxmlformats.org/officeDocument/2006/relationships/diagramLayout" Target="../diagrams/layout2.xml"/><Relationship Id="rId5" Type="http://schemas.openxmlformats.org/officeDocument/2006/relationships/diagramQuickStyle" Target="../diagrams/quickStyle2.xml"/><Relationship Id="rId6" Type="http://schemas.openxmlformats.org/officeDocument/2006/relationships/diagramColors" Target="../diagrams/colors2.xml"/><Relationship Id="rId7" Type="http://schemas.microsoft.com/office/2007/relationships/diagramDrawing" Target="../diagrams/drawing2.xml"/><Relationship Id="rId8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jp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jp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gif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e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gif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4" Type="http://schemas.openxmlformats.org/officeDocument/2006/relationships/image" Target="../media/image17.png"/><Relationship Id="rId5" Type="http://schemas.openxmlformats.org/officeDocument/2006/relationships/hyperlink" Target="http://alm.tools/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TypeScript</a:t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sz="7200" i="1" dirty="0" smtClean="0"/>
              <a:t>JavaScript</a:t>
            </a:r>
            <a:r>
              <a:rPr lang="en-US" sz="7200" dirty="0" smtClean="0"/>
              <a:t> </a:t>
            </a:r>
            <a:r>
              <a:rPr lang="en-US" sz="7200" i="1" dirty="0" smtClean="0"/>
              <a:t>+</a:t>
            </a:r>
            <a:r>
              <a:rPr lang="en-US" sz="7200" dirty="0" smtClean="0"/>
              <a:t> </a:t>
            </a:r>
            <a:r>
              <a:rPr lang="en-US" sz="7200" i="1" dirty="0" smtClean="0"/>
              <a:t>NXT</a:t>
            </a:r>
            <a:endParaRPr lang="en-US" sz="7200" i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92462" y="5493376"/>
            <a:ext cx="3765792" cy="1388534"/>
          </a:xfrm>
        </p:spPr>
        <p:txBody>
          <a:bodyPr>
            <a:normAutofit/>
          </a:bodyPr>
          <a:lstStyle/>
          <a:p>
            <a:r>
              <a:rPr lang="en-US" sz="4000" dirty="0" smtClean="0">
                <a:solidFill>
                  <a:srgbClr val="FF0000"/>
                </a:solidFill>
                <a:hlinkClick r:id="rId3"/>
              </a:rPr>
              <a:t>@</a:t>
            </a:r>
            <a:r>
              <a:rPr lang="en-US" sz="4000" dirty="0" err="1" smtClean="0">
                <a:solidFill>
                  <a:srgbClr val="FF0000"/>
                </a:solidFill>
                <a:hlinkClick r:id="rId3"/>
              </a:rPr>
              <a:t>basarat</a:t>
            </a:r>
            <a:endParaRPr lang="en-US" sz="4000" dirty="0" smtClean="0">
              <a:solidFill>
                <a:srgbClr val="FF0000"/>
              </a:solidFill>
            </a:endParaRPr>
          </a:p>
          <a:p>
            <a:r>
              <a:rPr lang="en-US" sz="2400" i="1" dirty="0" smtClean="0">
                <a:solidFill>
                  <a:schemeClr val="tx1"/>
                </a:solidFill>
              </a:rPr>
              <a:t>Google</a:t>
            </a:r>
            <a:endParaRPr lang="en-US" sz="2400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150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9600" dirty="0" smtClean="0"/>
              <a:t>JavaScript</a:t>
            </a:r>
            <a:endParaRPr lang="en-US" sz="9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2631058"/>
            <a:ext cx="10178322" cy="1181817"/>
          </a:xfr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8000" dirty="0">
                <a:solidFill>
                  <a:srgbClr val="DCDCDC"/>
                </a:solidFill>
                <a:latin typeface="Courier New"/>
              </a:rPr>
              <a:t>[] + </a:t>
            </a:r>
            <a:r>
              <a:rPr lang="en-US" sz="8000" dirty="0" smtClean="0">
                <a:solidFill>
                  <a:srgbClr val="DCDCDC"/>
                </a:solidFill>
                <a:latin typeface="Courier New"/>
              </a:rPr>
              <a:t>{}</a:t>
            </a:r>
            <a:endParaRPr lang="en-US" sz="9600" cap="all" spc="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746938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9600" dirty="0" smtClean="0"/>
              <a:t>JavaScript</a:t>
            </a:r>
            <a:endParaRPr lang="en-US" sz="9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2631058"/>
            <a:ext cx="10178322" cy="1181817"/>
          </a:xfr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8000" dirty="0">
                <a:solidFill>
                  <a:srgbClr val="DCDCDC"/>
                </a:solidFill>
                <a:latin typeface="Courier New"/>
              </a:rPr>
              <a:t>[] + </a:t>
            </a:r>
            <a:r>
              <a:rPr lang="en-US" sz="8000" dirty="0" smtClean="0">
                <a:solidFill>
                  <a:srgbClr val="DCDCDC"/>
                </a:solidFill>
                <a:latin typeface="Courier New"/>
              </a:rPr>
              <a:t>{}</a:t>
            </a:r>
            <a:endParaRPr lang="en-US" sz="9600" cap="all" spc="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251678" y="4474236"/>
            <a:ext cx="10178322" cy="118181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8000" dirty="0">
                <a:solidFill>
                  <a:srgbClr val="CC9393"/>
                </a:solidFill>
                <a:latin typeface="Courier New"/>
              </a:rPr>
              <a:t>"[object Object]"</a:t>
            </a:r>
            <a:endParaRPr lang="en-US" sz="9600" cap="all" spc="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524573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9600" dirty="0" smtClean="0"/>
              <a:t>JavaScript</a:t>
            </a:r>
            <a:endParaRPr lang="en-US" sz="9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2631058"/>
            <a:ext cx="10178322" cy="1181817"/>
          </a:xfr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8000" dirty="0">
                <a:solidFill>
                  <a:srgbClr val="DCDCDC"/>
                </a:solidFill>
                <a:latin typeface="Courier New"/>
              </a:rPr>
              <a:t>{} + []</a:t>
            </a:r>
            <a:endParaRPr lang="en-US" sz="9600" cap="all" spc="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251678" y="4474236"/>
            <a:ext cx="10178322" cy="118181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8000" dirty="0">
                <a:solidFill>
                  <a:srgbClr val="DCDCDC"/>
                </a:solidFill>
                <a:latin typeface="Courier New"/>
              </a:rPr>
              <a:t>!= [] + {}</a:t>
            </a:r>
            <a:endParaRPr lang="en-US" sz="9600" cap="all" spc="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305259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9600" dirty="0" smtClean="0"/>
              <a:t>JavaScript</a:t>
            </a:r>
            <a:endParaRPr lang="en-US" sz="9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2631058"/>
            <a:ext cx="10178322" cy="1181817"/>
          </a:xfr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8000" dirty="0">
                <a:solidFill>
                  <a:srgbClr val="DCDCDC"/>
                </a:solidFill>
                <a:latin typeface="Courier New"/>
              </a:rPr>
              <a:t>{} + []</a:t>
            </a:r>
            <a:endParaRPr lang="en-US" sz="9600" cap="all" spc="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251678" y="4474236"/>
            <a:ext cx="10178322" cy="118181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8000" dirty="0">
                <a:solidFill>
                  <a:srgbClr val="DCDCDC"/>
                </a:solidFill>
                <a:latin typeface="Courier New"/>
              </a:rPr>
              <a:t>0</a:t>
            </a:r>
            <a:endParaRPr lang="en-US" sz="9600" cap="all" spc="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999917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9600" dirty="0" smtClean="0"/>
              <a:t>JavaScript</a:t>
            </a:r>
            <a:endParaRPr lang="en-US" sz="9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2631058"/>
            <a:ext cx="10178322" cy="1181817"/>
          </a:xfr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8000" dirty="0">
                <a:solidFill>
                  <a:srgbClr val="DCDCDC"/>
                </a:solidFill>
                <a:latin typeface="Courier New"/>
              </a:rPr>
              <a:t>{} + {}</a:t>
            </a:r>
            <a:endParaRPr lang="en-US" sz="9600" cap="all" spc="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977497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9600" dirty="0" smtClean="0"/>
              <a:t>JavaScript</a:t>
            </a:r>
            <a:endParaRPr lang="en-US" sz="9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2631058"/>
            <a:ext cx="10178322" cy="1181817"/>
          </a:xfr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8000" dirty="0">
                <a:solidFill>
                  <a:srgbClr val="DCDCDC"/>
                </a:solidFill>
                <a:latin typeface="Courier New"/>
              </a:rPr>
              <a:t>{} + {}</a:t>
            </a:r>
            <a:endParaRPr lang="en-US" sz="9600" cap="all" spc="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251678" y="5451027"/>
            <a:ext cx="10514752" cy="82238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47500" lnSpcReduction="200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8000" dirty="0">
                <a:solidFill>
                  <a:srgbClr val="DCDCDC"/>
                </a:solidFill>
                <a:latin typeface="Courier New"/>
              </a:rPr>
              <a:t>"[</a:t>
            </a:r>
            <a:r>
              <a:rPr lang="en-US" sz="8000" dirty="0">
                <a:solidFill>
                  <a:srgbClr val="CC9393"/>
                </a:solidFill>
                <a:latin typeface="Courier New"/>
              </a:rPr>
              <a:t>object Object</a:t>
            </a:r>
            <a:r>
              <a:rPr lang="en-US" sz="8000" dirty="0">
                <a:solidFill>
                  <a:srgbClr val="DCDCDC"/>
                </a:solidFill>
                <a:latin typeface="Courier New"/>
              </a:rPr>
              <a:t>][</a:t>
            </a:r>
            <a:r>
              <a:rPr lang="en-US" sz="8000" dirty="0">
                <a:solidFill>
                  <a:srgbClr val="DCA3A3"/>
                </a:solidFill>
                <a:latin typeface="Courier New"/>
              </a:rPr>
              <a:t>object Object</a:t>
            </a:r>
            <a:r>
              <a:rPr lang="en-US" sz="8000" dirty="0">
                <a:solidFill>
                  <a:srgbClr val="DCDCDC"/>
                </a:solidFill>
                <a:latin typeface="Courier New"/>
              </a:rPr>
              <a:t>]"</a:t>
            </a:r>
            <a:endParaRPr lang="en-US" sz="9600" cap="all" spc="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51678" y="4127588"/>
            <a:ext cx="143981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rgbClr val="111111"/>
                </a:solidFill>
                <a:latin typeface="Open Sans"/>
              </a:rPr>
              <a:t>V8</a:t>
            </a:r>
            <a:endParaRPr lang="en-US" sz="8000" dirty="0"/>
          </a:p>
        </p:txBody>
      </p:sp>
    </p:spTree>
    <p:extLst>
      <p:ext uri="{BB962C8B-B14F-4D97-AF65-F5344CB8AC3E}">
        <p14:creationId xmlns:p14="http://schemas.microsoft.com/office/powerpoint/2010/main" val="3748723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9600" dirty="0" smtClean="0"/>
              <a:t>JavaScript</a:t>
            </a:r>
            <a:endParaRPr lang="en-US" sz="9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2631058"/>
            <a:ext cx="10178322" cy="1181817"/>
          </a:xfr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8000" dirty="0">
                <a:solidFill>
                  <a:srgbClr val="DCDCDC"/>
                </a:solidFill>
                <a:latin typeface="Courier New"/>
              </a:rPr>
              <a:t>{} + {}</a:t>
            </a:r>
            <a:endParaRPr lang="en-US" sz="9600" cap="all" spc="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251678" y="5451027"/>
            <a:ext cx="10514752" cy="82238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800" dirty="0" err="1">
                <a:solidFill>
                  <a:srgbClr val="7F9F7F"/>
                </a:solidFill>
                <a:latin typeface="Courier New"/>
              </a:rPr>
              <a:t>NaN</a:t>
            </a:r>
            <a:endParaRPr lang="en-US" sz="13800" cap="all" spc="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51678" y="4127588"/>
            <a:ext cx="115448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 smtClean="0">
                <a:solidFill>
                  <a:srgbClr val="111111"/>
                </a:solidFill>
                <a:latin typeface="Open Sans"/>
              </a:rPr>
              <a:t>IE</a:t>
            </a:r>
            <a:endParaRPr lang="en-US" sz="8000" dirty="0"/>
          </a:p>
        </p:txBody>
      </p:sp>
    </p:spTree>
    <p:extLst>
      <p:ext uri="{BB962C8B-B14F-4D97-AF65-F5344CB8AC3E}">
        <p14:creationId xmlns:p14="http://schemas.microsoft.com/office/powerpoint/2010/main" val="4023643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9600" dirty="0" smtClean="0"/>
              <a:t>JavaScript</a:t>
            </a:r>
            <a:endParaRPr lang="en-US" sz="9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2631058"/>
            <a:ext cx="10178322" cy="1181817"/>
          </a:xfr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8000" dirty="0">
                <a:solidFill>
                  <a:srgbClr val="CC9393"/>
                </a:solidFill>
                <a:latin typeface="Courier New"/>
              </a:rPr>
              <a:t>"hello "</a:t>
            </a:r>
            <a:r>
              <a:rPr lang="en-US" sz="8000" dirty="0">
                <a:solidFill>
                  <a:srgbClr val="DCDCDC"/>
                </a:solidFill>
                <a:latin typeface="Courier New"/>
              </a:rPr>
              <a:t> + </a:t>
            </a:r>
            <a:r>
              <a:rPr lang="en-US" sz="8000" dirty="0">
                <a:solidFill>
                  <a:srgbClr val="8CD0D3"/>
                </a:solidFill>
                <a:latin typeface="Courier New"/>
              </a:rPr>
              <a:t>1</a:t>
            </a:r>
            <a:endParaRPr lang="en-US" sz="9600" cap="all" spc="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251678" y="4474236"/>
            <a:ext cx="10178322" cy="118181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8000" dirty="0">
                <a:solidFill>
                  <a:srgbClr val="EFDCBC"/>
                </a:solidFill>
                <a:latin typeface="Courier New"/>
              </a:rPr>
              <a:t>hello</a:t>
            </a:r>
            <a:r>
              <a:rPr lang="en-US" sz="8000" dirty="0">
                <a:solidFill>
                  <a:srgbClr val="DCDCDC"/>
                </a:solidFill>
                <a:latin typeface="Courier New"/>
              </a:rPr>
              <a:t> </a:t>
            </a:r>
            <a:r>
              <a:rPr lang="en-US" sz="8000" dirty="0">
                <a:solidFill>
                  <a:srgbClr val="8CD0D3"/>
                </a:solidFill>
                <a:latin typeface="Courier New"/>
              </a:rPr>
              <a:t>1</a:t>
            </a:r>
            <a:endParaRPr lang="en-US" sz="9600" cap="all" spc="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107322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9600" dirty="0" smtClean="0"/>
              <a:t>JavaScript</a:t>
            </a:r>
            <a:endParaRPr lang="en-US" sz="9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2631058"/>
            <a:ext cx="10178322" cy="1181817"/>
          </a:xfr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8000" dirty="0">
                <a:solidFill>
                  <a:srgbClr val="CC9393"/>
                </a:solidFill>
                <a:latin typeface="Courier New"/>
              </a:rPr>
              <a:t>"hello "</a:t>
            </a:r>
            <a:r>
              <a:rPr lang="en-US" sz="8000" dirty="0">
                <a:solidFill>
                  <a:srgbClr val="DCDCDC"/>
                </a:solidFill>
                <a:latin typeface="Courier New"/>
              </a:rPr>
              <a:t> + (</a:t>
            </a:r>
            <a:r>
              <a:rPr lang="en-US" sz="8000" dirty="0">
                <a:solidFill>
                  <a:srgbClr val="EFEF8F"/>
                </a:solidFill>
                <a:latin typeface="Courier New"/>
              </a:rPr>
              <a:t>-1</a:t>
            </a:r>
            <a:r>
              <a:rPr lang="en-US" sz="8000" dirty="0">
                <a:solidFill>
                  <a:srgbClr val="DCDCDC"/>
                </a:solidFill>
                <a:latin typeface="Courier New"/>
              </a:rPr>
              <a:t>)</a:t>
            </a:r>
            <a:endParaRPr lang="en-US" sz="9600" cap="all" spc="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251678" y="4474236"/>
            <a:ext cx="10178322" cy="118181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8000" dirty="0">
                <a:solidFill>
                  <a:srgbClr val="EFDCBC"/>
                </a:solidFill>
                <a:latin typeface="Courier New"/>
              </a:rPr>
              <a:t>hello</a:t>
            </a:r>
            <a:r>
              <a:rPr lang="en-US" sz="8000" dirty="0">
                <a:solidFill>
                  <a:srgbClr val="DCDCDC"/>
                </a:solidFill>
                <a:latin typeface="Courier New"/>
              </a:rPr>
              <a:t> -</a:t>
            </a:r>
            <a:r>
              <a:rPr lang="en-US" sz="8000" dirty="0">
                <a:solidFill>
                  <a:srgbClr val="8CD0D3"/>
                </a:solidFill>
                <a:latin typeface="Courier New"/>
              </a:rPr>
              <a:t>1</a:t>
            </a:r>
            <a:endParaRPr lang="en-US" sz="9600" cap="all" spc="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661370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D:\REPOS\conf-siseix-mexico-typescript\images\horse running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2973" y="523611"/>
            <a:ext cx="10058543" cy="5652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0878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6584" y="105509"/>
            <a:ext cx="6541477" cy="6541477"/>
          </a:xfrm>
        </p:spPr>
      </p:pic>
    </p:spTree>
    <p:extLst>
      <p:ext uri="{BB962C8B-B14F-4D97-AF65-F5344CB8AC3E}">
        <p14:creationId xmlns:p14="http://schemas.microsoft.com/office/powerpoint/2010/main" val="2140252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9600" dirty="0" smtClean="0"/>
              <a:t>JavaScript</a:t>
            </a:r>
            <a:endParaRPr lang="en-US" sz="9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2631058"/>
            <a:ext cx="10178322" cy="1181817"/>
          </a:xfr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8000" dirty="0">
                <a:solidFill>
                  <a:srgbClr val="CC9393"/>
                </a:solidFill>
                <a:latin typeface="Courier New"/>
              </a:rPr>
              <a:t>"hello "</a:t>
            </a:r>
            <a:r>
              <a:rPr lang="en-US" sz="8000" dirty="0">
                <a:solidFill>
                  <a:srgbClr val="DCDCDC"/>
                </a:solidFill>
                <a:latin typeface="Courier New"/>
              </a:rPr>
              <a:t> </a:t>
            </a:r>
            <a:r>
              <a:rPr lang="en-US" sz="8000" dirty="0" smtClean="0">
                <a:solidFill>
                  <a:srgbClr val="EFEF8F"/>
                </a:solidFill>
                <a:latin typeface="Courier New"/>
              </a:rPr>
              <a:t>- 1</a:t>
            </a:r>
            <a:endParaRPr lang="en-US" sz="9600" cap="all" spc="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831676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9600" dirty="0" smtClean="0"/>
              <a:t>JavaScript</a:t>
            </a:r>
            <a:endParaRPr lang="en-US" sz="9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2631058"/>
            <a:ext cx="10178322" cy="1181817"/>
          </a:xfr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8000" dirty="0">
                <a:solidFill>
                  <a:srgbClr val="CC9393"/>
                </a:solidFill>
                <a:latin typeface="Courier New"/>
              </a:rPr>
              <a:t>"hello "</a:t>
            </a:r>
            <a:r>
              <a:rPr lang="en-US" sz="8000" dirty="0">
                <a:solidFill>
                  <a:srgbClr val="DCDCDC"/>
                </a:solidFill>
                <a:latin typeface="Courier New"/>
              </a:rPr>
              <a:t> </a:t>
            </a:r>
            <a:r>
              <a:rPr lang="en-US" sz="8000" dirty="0">
                <a:solidFill>
                  <a:srgbClr val="EFEF8F"/>
                </a:solidFill>
                <a:latin typeface="Courier New"/>
              </a:rPr>
              <a:t>- 1</a:t>
            </a:r>
            <a:endParaRPr lang="en-US" sz="9600" cap="all" spc="200" dirty="0">
              <a:solidFill>
                <a:schemeClr val="tx2"/>
              </a:solidFill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251678" y="4474236"/>
            <a:ext cx="10178322" cy="118181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8000" dirty="0" err="1">
                <a:solidFill>
                  <a:srgbClr val="7F9F7F"/>
                </a:solidFill>
                <a:latin typeface="Courier New"/>
              </a:rPr>
              <a:t>NaN</a:t>
            </a:r>
            <a:endParaRPr lang="en-US" sz="9600" cap="all" spc="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831676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D:\REPOS\conf-siseix-mexico-typescript\images\half horse running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8038" y="649435"/>
            <a:ext cx="5279366" cy="5722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0853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9600" dirty="0" smtClean="0"/>
              <a:t>We can lint this</a:t>
            </a:r>
            <a:endParaRPr lang="en-US" sz="9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2631058"/>
            <a:ext cx="10178322" cy="1181817"/>
          </a:xfr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8000" dirty="0">
                <a:solidFill>
                  <a:srgbClr val="CC9393"/>
                </a:solidFill>
                <a:latin typeface="Courier New"/>
              </a:rPr>
              <a:t>"hello "</a:t>
            </a:r>
            <a:r>
              <a:rPr lang="en-US" sz="8000" dirty="0">
                <a:solidFill>
                  <a:srgbClr val="DCDCDC"/>
                </a:solidFill>
                <a:latin typeface="Courier New"/>
              </a:rPr>
              <a:t> </a:t>
            </a:r>
            <a:r>
              <a:rPr lang="en-US" sz="8000" dirty="0" smtClean="0">
                <a:solidFill>
                  <a:srgbClr val="EFEF8F"/>
                </a:solidFill>
                <a:latin typeface="Courier New"/>
              </a:rPr>
              <a:t>- 1</a:t>
            </a:r>
            <a:endParaRPr lang="en-US" sz="9600" cap="all" spc="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065214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9600" dirty="0" smtClean="0"/>
              <a:t>Lint this?</a:t>
            </a:r>
            <a:endParaRPr lang="en-US" sz="9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2631059"/>
            <a:ext cx="10178322" cy="2147976"/>
          </a:xfr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sz="8000" dirty="0">
                <a:solidFill>
                  <a:srgbClr val="E3CEAB"/>
                </a:solidFill>
                <a:latin typeface="Consolas" pitchFamily="49" charset="0"/>
                <a:cs typeface="Consolas" pitchFamily="49" charset="0"/>
              </a:rPr>
              <a:t>function</a:t>
            </a:r>
            <a:r>
              <a:rPr lang="en-US" sz="8000" dirty="0">
                <a:solidFill>
                  <a:srgbClr val="DCDCDC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8000" dirty="0">
                <a:solidFill>
                  <a:srgbClr val="EFEF8F"/>
                </a:solidFill>
                <a:latin typeface="Consolas" pitchFamily="49" charset="0"/>
                <a:cs typeface="Consolas" pitchFamily="49" charset="0"/>
              </a:rPr>
              <a:t>add</a:t>
            </a:r>
            <a:r>
              <a:rPr lang="en-US" sz="8000" dirty="0">
                <a:solidFill>
                  <a:srgbClr val="DCDCDC"/>
                </a:solidFill>
                <a:latin typeface="Consolas" pitchFamily="49" charset="0"/>
                <a:cs typeface="Consolas" pitchFamily="49" charset="0"/>
              </a:rPr>
              <a:t>(</a:t>
            </a:r>
            <a:r>
              <a:rPr lang="en-US" sz="8000" dirty="0" err="1">
                <a:solidFill>
                  <a:srgbClr val="DCDCDC"/>
                </a:solidFill>
                <a:latin typeface="Consolas" pitchFamily="49" charset="0"/>
                <a:cs typeface="Consolas" pitchFamily="49" charset="0"/>
              </a:rPr>
              <a:t>a,b</a:t>
            </a:r>
            <a:r>
              <a:rPr lang="en-US" sz="8000" dirty="0">
                <a:solidFill>
                  <a:srgbClr val="DCDCDC"/>
                </a:solidFill>
                <a:latin typeface="Consolas" pitchFamily="49" charset="0"/>
                <a:cs typeface="Consolas" pitchFamily="49" charset="0"/>
              </a:rPr>
              <a:t>){ </a:t>
            </a:r>
            <a:r>
              <a:rPr lang="en-US" sz="8000" dirty="0">
                <a:solidFill>
                  <a:srgbClr val="E3CEAB"/>
                </a:solidFill>
                <a:latin typeface="Consolas" pitchFamily="49" charset="0"/>
                <a:cs typeface="Consolas" pitchFamily="49" charset="0"/>
              </a:rPr>
              <a:t>return</a:t>
            </a:r>
            <a:r>
              <a:rPr lang="en-US" sz="8000" dirty="0">
                <a:solidFill>
                  <a:srgbClr val="DCDCDC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8000" dirty="0" err="1" smtClean="0">
                <a:solidFill>
                  <a:srgbClr val="DCDCDC"/>
                </a:solidFill>
                <a:latin typeface="Consolas" pitchFamily="49" charset="0"/>
                <a:cs typeface="Consolas" pitchFamily="49" charset="0"/>
              </a:rPr>
              <a:t>a+b</a:t>
            </a:r>
            <a:r>
              <a:rPr lang="en-US" sz="8000" dirty="0" smtClean="0">
                <a:solidFill>
                  <a:srgbClr val="DCDCDC"/>
                </a:solidFill>
                <a:latin typeface="Consolas" pitchFamily="49" charset="0"/>
                <a:cs typeface="Consolas" pitchFamily="49" charset="0"/>
              </a:rPr>
              <a:t> } </a:t>
            </a:r>
          </a:p>
          <a:p>
            <a:pPr marL="0" indent="0">
              <a:buNone/>
            </a:pPr>
            <a:endParaRPr lang="en-US" sz="8000" dirty="0" smtClean="0">
              <a:solidFill>
                <a:srgbClr val="DCDCDC"/>
              </a:solidFill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r>
              <a:rPr lang="en-US" sz="8000" dirty="0" smtClean="0">
                <a:solidFill>
                  <a:srgbClr val="DCDCDC"/>
                </a:solidFill>
                <a:latin typeface="Consolas" pitchFamily="49" charset="0"/>
                <a:cs typeface="Consolas" pitchFamily="49" charset="0"/>
              </a:rPr>
              <a:t>add</a:t>
            </a:r>
            <a:r>
              <a:rPr lang="en-US" sz="8000" dirty="0">
                <a:solidFill>
                  <a:srgbClr val="DCDCDC"/>
                </a:solidFill>
                <a:latin typeface="Consolas" pitchFamily="49" charset="0"/>
                <a:cs typeface="Consolas" pitchFamily="49" charset="0"/>
              </a:rPr>
              <a:t>([], {})</a:t>
            </a:r>
            <a:endParaRPr lang="en-US" sz="9600" cap="all" spc="200" dirty="0">
              <a:solidFill>
                <a:schemeClr val="tx2"/>
              </a:solidFill>
              <a:latin typeface="Consolas" pitchFamily="49" charset="0"/>
              <a:ea typeface="+mj-ea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124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9600" dirty="0" smtClean="0"/>
              <a:t>Lint this?</a:t>
            </a:r>
            <a:endParaRPr lang="en-US" sz="9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2631059"/>
            <a:ext cx="10178322" cy="2147976"/>
          </a:xfr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4800" dirty="0">
                <a:solidFill>
                  <a:srgbClr val="E3CEAB"/>
                </a:solidFill>
                <a:latin typeface="Consolas" pitchFamily="49" charset="0"/>
                <a:cs typeface="Consolas" pitchFamily="49" charset="0"/>
              </a:rPr>
              <a:t>function</a:t>
            </a:r>
            <a:r>
              <a:rPr lang="en-US" sz="4800" dirty="0">
                <a:solidFill>
                  <a:srgbClr val="DCDCDC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4800" dirty="0">
                <a:solidFill>
                  <a:srgbClr val="EFEF8F"/>
                </a:solidFill>
                <a:latin typeface="Consolas" pitchFamily="49" charset="0"/>
                <a:cs typeface="Consolas" pitchFamily="49" charset="0"/>
              </a:rPr>
              <a:t>add</a:t>
            </a:r>
            <a:r>
              <a:rPr lang="en-US" sz="4800" dirty="0">
                <a:solidFill>
                  <a:srgbClr val="DCDCDC"/>
                </a:solidFill>
                <a:latin typeface="Consolas" pitchFamily="49" charset="0"/>
                <a:cs typeface="Consolas" pitchFamily="49" charset="0"/>
              </a:rPr>
              <a:t>(</a:t>
            </a:r>
            <a:r>
              <a:rPr lang="en-US" sz="4800" dirty="0" err="1">
                <a:solidFill>
                  <a:srgbClr val="DCDCDC"/>
                </a:solidFill>
                <a:latin typeface="Consolas" pitchFamily="49" charset="0"/>
                <a:cs typeface="Consolas" pitchFamily="49" charset="0"/>
              </a:rPr>
              <a:t>a,b</a:t>
            </a:r>
            <a:r>
              <a:rPr lang="en-US" sz="4800" dirty="0">
                <a:solidFill>
                  <a:srgbClr val="DCDCDC"/>
                </a:solidFill>
                <a:latin typeface="Consolas" pitchFamily="49" charset="0"/>
                <a:cs typeface="Consolas" pitchFamily="49" charset="0"/>
              </a:rPr>
              <a:t>){ </a:t>
            </a:r>
            <a:r>
              <a:rPr lang="en-US" sz="4800" dirty="0">
                <a:solidFill>
                  <a:srgbClr val="E3CEAB"/>
                </a:solidFill>
                <a:latin typeface="Consolas" pitchFamily="49" charset="0"/>
                <a:cs typeface="Consolas" pitchFamily="49" charset="0"/>
              </a:rPr>
              <a:t>return</a:t>
            </a:r>
            <a:r>
              <a:rPr lang="en-US" sz="4800" dirty="0">
                <a:solidFill>
                  <a:srgbClr val="DCDCDC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4800" dirty="0" err="1">
                <a:solidFill>
                  <a:srgbClr val="DCDCDC"/>
                </a:solidFill>
                <a:latin typeface="Consolas" pitchFamily="49" charset="0"/>
                <a:cs typeface="Consolas" pitchFamily="49" charset="0"/>
              </a:rPr>
              <a:t>a+b</a:t>
            </a:r>
            <a:r>
              <a:rPr lang="en-US" sz="4800" dirty="0">
                <a:solidFill>
                  <a:srgbClr val="DCDCDC"/>
                </a:solidFill>
                <a:latin typeface="Consolas" pitchFamily="49" charset="0"/>
                <a:cs typeface="Consolas" pitchFamily="49" charset="0"/>
              </a:rPr>
              <a:t> } </a:t>
            </a:r>
            <a:endParaRPr lang="en-US" sz="4800" dirty="0" smtClean="0">
              <a:solidFill>
                <a:srgbClr val="DCDCDC"/>
              </a:solidFill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endParaRPr lang="en-US" sz="4800" dirty="0">
              <a:solidFill>
                <a:srgbClr val="DCDCDC"/>
              </a:solidFill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r>
              <a:rPr lang="en-US" sz="4800" dirty="0" smtClean="0">
                <a:solidFill>
                  <a:srgbClr val="DCDCDC"/>
                </a:solidFill>
                <a:latin typeface="Consolas" pitchFamily="49" charset="0"/>
                <a:cs typeface="Consolas" pitchFamily="49" charset="0"/>
              </a:rPr>
              <a:t>add(foo</a:t>
            </a:r>
            <a:r>
              <a:rPr lang="en-US" sz="4800" dirty="0">
                <a:solidFill>
                  <a:srgbClr val="DCDCDC"/>
                </a:solidFill>
                <a:latin typeface="Consolas" pitchFamily="49" charset="0"/>
                <a:cs typeface="Consolas" pitchFamily="49" charset="0"/>
              </a:rPr>
              <a:t>, bar)</a:t>
            </a:r>
            <a:endParaRPr lang="en-US" sz="9600" cap="all" spc="200" dirty="0">
              <a:solidFill>
                <a:schemeClr val="tx2"/>
              </a:solidFill>
              <a:latin typeface="Consolas" pitchFamily="49" charset="0"/>
              <a:ea typeface="+mj-ea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1993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9600" dirty="0" smtClean="0"/>
              <a:t>Lint this?</a:t>
            </a:r>
            <a:endParaRPr lang="en-US" sz="9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2631059"/>
            <a:ext cx="10178322" cy="3131386"/>
          </a:xfr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4800" dirty="0">
                <a:solidFill>
                  <a:srgbClr val="E3CEAB"/>
                </a:solidFill>
                <a:latin typeface="Consolas" pitchFamily="49" charset="0"/>
                <a:cs typeface="Consolas" pitchFamily="49" charset="0"/>
              </a:rPr>
              <a:t>let</a:t>
            </a:r>
            <a:r>
              <a:rPr lang="en-US" sz="4800" dirty="0">
                <a:solidFill>
                  <a:srgbClr val="DCDCDC"/>
                </a:solidFill>
                <a:latin typeface="Consolas" pitchFamily="49" charset="0"/>
                <a:cs typeface="Consolas" pitchFamily="49" charset="0"/>
              </a:rPr>
              <a:t> foo = </a:t>
            </a:r>
            <a:r>
              <a:rPr lang="en-US" sz="4800" dirty="0" err="1">
                <a:solidFill>
                  <a:srgbClr val="DCDCDC"/>
                </a:solidFill>
                <a:latin typeface="Consolas" pitchFamily="49" charset="0"/>
                <a:cs typeface="Consolas" pitchFamily="49" charset="0"/>
              </a:rPr>
              <a:t>getServerFoo</a:t>
            </a:r>
            <a:r>
              <a:rPr lang="en-US" sz="4800" dirty="0">
                <a:solidFill>
                  <a:srgbClr val="DCDCDC"/>
                </a:solidFill>
                <a:latin typeface="Consolas" pitchFamily="49" charset="0"/>
                <a:cs typeface="Consolas" pitchFamily="49" charset="0"/>
              </a:rPr>
              <a:t>(); </a:t>
            </a:r>
            <a:endParaRPr lang="en-US" sz="4800" dirty="0" smtClean="0">
              <a:solidFill>
                <a:srgbClr val="DCDCDC"/>
              </a:solidFill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r>
              <a:rPr lang="en-US" sz="4800" dirty="0" smtClean="0">
                <a:solidFill>
                  <a:srgbClr val="E3CEAB"/>
                </a:solidFill>
                <a:latin typeface="Consolas" pitchFamily="49" charset="0"/>
                <a:cs typeface="Consolas" pitchFamily="49" charset="0"/>
              </a:rPr>
              <a:t>let</a:t>
            </a:r>
            <a:r>
              <a:rPr lang="en-US" sz="4800" dirty="0" smtClean="0">
                <a:solidFill>
                  <a:srgbClr val="DCDCDC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4800" dirty="0">
                <a:solidFill>
                  <a:srgbClr val="DCDCDC"/>
                </a:solidFill>
                <a:latin typeface="Consolas" pitchFamily="49" charset="0"/>
                <a:cs typeface="Consolas" pitchFamily="49" charset="0"/>
              </a:rPr>
              <a:t>bar = </a:t>
            </a:r>
            <a:r>
              <a:rPr lang="en-US" sz="4800" dirty="0" err="1">
                <a:solidFill>
                  <a:srgbClr val="DCDCDC"/>
                </a:solidFill>
                <a:latin typeface="Consolas" pitchFamily="49" charset="0"/>
                <a:cs typeface="Consolas" pitchFamily="49" charset="0"/>
              </a:rPr>
              <a:t>getServerBar</a:t>
            </a:r>
            <a:r>
              <a:rPr lang="en-US" sz="4800" dirty="0">
                <a:solidFill>
                  <a:srgbClr val="DCDCDC"/>
                </a:solidFill>
                <a:latin typeface="Consolas" pitchFamily="49" charset="0"/>
                <a:cs typeface="Consolas" pitchFamily="49" charset="0"/>
              </a:rPr>
              <a:t>(); </a:t>
            </a:r>
            <a:endParaRPr lang="en-US" sz="4800" dirty="0" smtClean="0">
              <a:solidFill>
                <a:srgbClr val="DCDCDC"/>
              </a:solidFill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endParaRPr lang="en-US" sz="4800" dirty="0">
              <a:solidFill>
                <a:srgbClr val="DCDCDC"/>
              </a:solidFill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r>
              <a:rPr lang="en-US" sz="4800" dirty="0" err="1" smtClean="0">
                <a:solidFill>
                  <a:srgbClr val="DCDCDC"/>
                </a:solidFill>
                <a:latin typeface="Consolas" pitchFamily="49" charset="0"/>
                <a:cs typeface="Consolas" pitchFamily="49" charset="0"/>
              </a:rPr>
              <a:t>someModule.add</a:t>
            </a:r>
            <a:r>
              <a:rPr lang="en-US" sz="4800" dirty="0" smtClean="0">
                <a:solidFill>
                  <a:srgbClr val="DCDCDC"/>
                </a:solidFill>
                <a:latin typeface="Consolas" pitchFamily="49" charset="0"/>
                <a:cs typeface="Consolas" pitchFamily="49" charset="0"/>
              </a:rPr>
              <a:t>(</a:t>
            </a:r>
            <a:r>
              <a:rPr lang="en-US" sz="4800" dirty="0" err="1" smtClean="0">
                <a:solidFill>
                  <a:srgbClr val="DCDCDC"/>
                </a:solidFill>
                <a:latin typeface="Consolas" pitchFamily="49" charset="0"/>
                <a:cs typeface="Consolas" pitchFamily="49" charset="0"/>
              </a:rPr>
              <a:t>foo,bar</a:t>
            </a:r>
            <a:r>
              <a:rPr lang="en-US" sz="4800" dirty="0">
                <a:solidFill>
                  <a:srgbClr val="DCDCDC"/>
                </a:solidFill>
                <a:latin typeface="Consolas" pitchFamily="49" charset="0"/>
                <a:cs typeface="Consolas" pitchFamily="49" charset="0"/>
              </a:rPr>
              <a:t>);</a:t>
            </a:r>
            <a:endParaRPr lang="en-US" sz="9600" cap="all" spc="200" dirty="0">
              <a:solidFill>
                <a:schemeClr val="tx2"/>
              </a:solidFill>
              <a:latin typeface="Consolas" pitchFamily="49" charset="0"/>
              <a:ea typeface="+mj-ea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7373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9600" dirty="0" smtClean="0"/>
              <a:t>Linter on Steroids</a:t>
            </a:r>
            <a:endParaRPr lang="en-US" sz="9600" dirty="0"/>
          </a:p>
        </p:txBody>
      </p:sp>
      <p:pic>
        <p:nvPicPr>
          <p:cNvPr id="5122" name="Picture 2" descr="D:\REPOS\conf-siseix-mexico-typescript\images\ts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8695" y="1874517"/>
            <a:ext cx="6334994" cy="4486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2844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9600" dirty="0" smtClean="0"/>
              <a:t>JavaScript</a:t>
            </a:r>
            <a:endParaRPr lang="en-US" sz="9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34426" y="2389518"/>
            <a:ext cx="10178322" cy="3942270"/>
          </a:xfr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da-DK" sz="4800" b="1" dirty="0">
                <a:solidFill>
                  <a:srgbClr val="F92672"/>
                </a:solidFill>
                <a:latin typeface="Consolas" pitchFamily="49" charset="0"/>
                <a:cs typeface="Consolas" pitchFamily="49" charset="0"/>
              </a:rPr>
              <a:t>let</a:t>
            </a:r>
            <a:r>
              <a:rPr lang="da-DK" sz="4800" dirty="0">
                <a:solidFill>
                  <a:srgbClr val="DDDDDD"/>
                </a:solidFill>
                <a:latin typeface="Consolas" pitchFamily="49" charset="0"/>
                <a:cs typeface="Consolas" pitchFamily="49" charset="0"/>
              </a:rPr>
              <a:t> foo = [] + </a:t>
            </a:r>
            <a:r>
              <a:rPr lang="da-DK" sz="4800" dirty="0" smtClean="0">
                <a:solidFill>
                  <a:srgbClr val="DDDDDD"/>
                </a:solidFill>
                <a:latin typeface="Consolas" pitchFamily="49" charset="0"/>
                <a:cs typeface="Consolas" pitchFamily="49" charset="0"/>
              </a:rPr>
              <a:t>[]</a:t>
            </a:r>
          </a:p>
          <a:p>
            <a:pPr marL="0" indent="0">
              <a:buNone/>
            </a:pPr>
            <a:r>
              <a:rPr lang="da-DK" sz="4800" b="1" dirty="0" smtClean="0">
                <a:solidFill>
                  <a:srgbClr val="F92672"/>
                </a:solidFill>
                <a:latin typeface="Consolas" pitchFamily="49" charset="0"/>
                <a:cs typeface="Consolas" pitchFamily="49" charset="0"/>
              </a:rPr>
              <a:t>let</a:t>
            </a:r>
            <a:r>
              <a:rPr lang="da-DK" sz="4800" dirty="0" smtClean="0">
                <a:solidFill>
                  <a:srgbClr val="DDDDDD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a-DK" sz="4800" dirty="0">
                <a:solidFill>
                  <a:srgbClr val="DDDDDD"/>
                </a:solidFill>
                <a:latin typeface="Consolas" pitchFamily="49" charset="0"/>
                <a:cs typeface="Consolas" pitchFamily="49" charset="0"/>
              </a:rPr>
              <a:t>bar = {} + </a:t>
            </a:r>
            <a:r>
              <a:rPr lang="da-DK" sz="4800" dirty="0" smtClean="0">
                <a:solidFill>
                  <a:srgbClr val="DDDDDD"/>
                </a:solidFill>
                <a:latin typeface="Consolas" pitchFamily="49" charset="0"/>
                <a:cs typeface="Consolas" pitchFamily="49" charset="0"/>
              </a:rPr>
              <a:t>[]</a:t>
            </a:r>
          </a:p>
          <a:p>
            <a:pPr marL="0" indent="0">
              <a:buNone/>
            </a:pPr>
            <a:r>
              <a:rPr lang="da-DK" sz="4800" b="1" dirty="0" smtClean="0">
                <a:solidFill>
                  <a:srgbClr val="F92672"/>
                </a:solidFill>
                <a:latin typeface="Consolas" pitchFamily="49" charset="0"/>
                <a:cs typeface="Consolas" pitchFamily="49" charset="0"/>
              </a:rPr>
              <a:t>let</a:t>
            </a:r>
            <a:r>
              <a:rPr lang="da-DK" sz="4800" dirty="0" smtClean="0">
                <a:solidFill>
                  <a:srgbClr val="DDDDDD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a-DK" sz="4800" dirty="0">
                <a:solidFill>
                  <a:srgbClr val="DDDDDD"/>
                </a:solidFill>
                <a:latin typeface="Consolas" pitchFamily="49" charset="0"/>
                <a:cs typeface="Consolas" pitchFamily="49" charset="0"/>
              </a:rPr>
              <a:t>baz = [] + </a:t>
            </a:r>
            <a:r>
              <a:rPr lang="da-DK" sz="4800" dirty="0" smtClean="0">
                <a:solidFill>
                  <a:srgbClr val="DDDDDD"/>
                </a:solidFill>
                <a:latin typeface="Consolas" pitchFamily="49" charset="0"/>
                <a:cs typeface="Consolas" pitchFamily="49" charset="0"/>
              </a:rPr>
              <a:t>{}</a:t>
            </a:r>
          </a:p>
          <a:p>
            <a:pPr marL="0" indent="0">
              <a:buNone/>
            </a:pPr>
            <a:r>
              <a:rPr lang="da-DK" sz="4800" b="1" dirty="0" smtClean="0">
                <a:solidFill>
                  <a:srgbClr val="F92672"/>
                </a:solidFill>
                <a:latin typeface="Consolas" pitchFamily="49" charset="0"/>
                <a:cs typeface="Consolas" pitchFamily="49" charset="0"/>
              </a:rPr>
              <a:t>let</a:t>
            </a:r>
            <a:r>
              <a:rPr lang="da-DK" sz="4800" dirty="0" smtClean="0">
                <a:solidFill>
                  <a:srgbClr val="DDDDDD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a-DK" sz="4800" dirty="0">
                <a:solidFill>
                  <a:srgbClr val="DDDDDD"/>
                </a:solidFill>
                <a:latin typeface="Consolas" pitchFamily="49" charset="0"/>
                <a:cs typeface="Consolas" pitchFamily="49" charset="0"/>
              </a:rPr>
              <a:t>qux = {} + </a:t>
            </a:r>
            <a:r>
              <a:rPr lang="da-DK" sz="4800" dirty="0" smtClean="0">
                <a:solidFill>
                  <a:srgbClr val="DDDDDD"/>
                </a:solidFill>
                <a:latin typeface="Consolas" pitchFamily="49" charset="0"/>
                <a:cs typeface="Consolas" pitchFamily="49" charset="0"/>
              </a:rPr>
              <a:t>{}</a:t>
            </a:r>
          </a:p>
          <a:p>
            <a:pPr marL="0" indent="0">
              <a:buNone/>
            </a:pPr>
            <a:r>
              <a:rPr lang="da-DK" sz="4800" b="1" dirty="0" smtClean="0">
                <a:solidFill>
                  <a:srgbClr val="F92672"/>
                </a:solidFill>
                <a:latin typeface="Consolas" pitchFamily="49" charset="0"/>
                <a:cs typeface="Consolas" pitchFamily="49" charset="0"/>
              </a:rPr>
              <a:t>let</a:t>
            </a:r>
            <a:r>
              <a:rPr lang="da-DK" sz="4800" dirty="0" smtClean="0">
                <a:solidFill>
                  <a:srgbClr val="DDDDDD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a-DK" sz="4800" dirty="0">
                <a:solidFill>
                  <a:srgbClr val="DDDDDD"/>
                </a:solidFill>
                <a:latin typeface="Consolas" pitchFamily="49" charset="0"/>
                <a:cs typeface="Consolas" pitchFamily="49" charset="0"/>
              </a:rPr>
              <a:t>tix = </a:t>
            </a:r>
            <a:r>
              <a:rPr lang="da-DK" sz="4800" dirty="0">
                <a:solidFill>
                  <a:srgbClr val="A6E22E"/>
                </a:solidFill>
                <a:latin typeface="Consolas" pitchFamily="49" charset="0"/>
                <a:cs typeface="Consolas" pitchFamily="49" charset="0"/>
              </a:rPr>
              <a:t>""</a:t>
            </a:r>
            <a:r>
              <a:rPr lang="da-DK" sz="4800" dirty="0">
                <a:solidFill>
                  <a:srgbClr val="DDDDDD"/>
                </a:solidFill>
                <a:latin typeface="Consolas" pitchFamily="49" charset="0"/>
                <a:cs typeface="Consolas" pitchFamily="49" charset="0"/>
              </a:rPr>
              <a:t> - 123</a:t>
            </a:r>
            <a:endParaRPr lang="en-US" sz="9600" cap="all" spc="200" dirty="0">
              <a:solidFill>
                <a:schemeClr val="tx2"/>
              </a:solidFill>
              <a:latin typeface="Consolas" pitchFamily="49" charset="0"/>
              <a:ea typeface="+mj-ea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1804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9600" dirty="0" smtClean="0"/>
              <a:t>TypeScript</a:t>
            </a:r>
            <a:endParaRPr lang="en-US" sz="9600" dirty="0"/>
          </a:p>
        </p:txBody>
      </p:sp>
      <p:pic>
        <p:nvPicPr>
          <p:cNvPr id="6146" name="Picture 2" descr="D:\REPOS\conf-siseix-mexico-typescript\images\error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4427" y="2152111"/>
            <a:ext cx="8361363" cy="3838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7870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3792800"/>
          </a:xfrm>
        </p:spPr>
        <p:txBody>
          <a:bodyPr>
            <a:noAutofit/>
          </a:bodyPr>
          <a:lstStyle/>
          <a:p>
            <a:r>
              <a:rPr lang="en-US" sz="13800" dirty="0" smtClean="0"/>
              <a:t>LESS </a:t>
            </a:r>
            <a:r>
              <a:rPr lang="en-US" sz="28700" dirty="0" smtClean="0"/>
              <a:t>WAT</a:t>
            </a:r>
            <a:endParaRPr lang="en-US" sz="13800" dirty="0"/>
          </a:p>
        </p:txBody>
      </p:sp>
    </p:spTree>
    <p:extLst>
      <p:ext uri="{BB962C8B-B14F-4D97-AF65-F5344CB8AC3E}">
        <p14:creationId xmlns:p14="http://schemas.microsoft.com/office/powerpoint/2010/main" val="2609284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9600" dirty="0" smtClean="0"/>
              <a:t>What is TypeScript?</a:t>
            </a:r>
            <a:endParaRPr lang="en-US" sz="9600" dirty="0"/>
          </a:p>
        </p:txBody>
      </p:sp>
      <p:pic>
        <p:nvPicPr>
          <p:cNvPr id="7170" name="Picture 2" descr="D:\REPOS\conf-siseix-mexico-typescript\images\typescrip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4415" y="1874517"/>
            <a:ext cx="4440866" cy="4440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570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9600" dirty="0" smtClean="0"/>
              <a:t>Just JavaScript</a:t>
            </a:r>
            <a:endParaRPr lang="en-US" sz="9600" dirty="0"/>
          </a:p>
        </p:txBody>
      </p:sp>
      <p:pic>
        <p:nvPicPr>
          <p:cNvPr id="8194" name="Picture 2" descr="D:\REPOS\conf-siseix-mexico-typescript\images\javascrip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6439" y="1874517"/>
            <a:ext cx="4699899" cy="4699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5585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5231" y="263770"/>
            <a:ext cx="6268671" cy="6268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681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4644" y="345055"/>
            <a:ext cx="10178322" cy="3243533"/>
          </a:xfrm>
        </p:spPr>
        <p:txBody>
          <a:bodyPr>
            <a:noAutofit/>
          </a:bodyPr>
          <a:lstStyle/>
          <a:p>
            <a:pPr marL="0" indent="0" algn="ctr" fontAlgn="base">
              <a:lnSpc>
                <a:spcPct val="100000"/>
              </a:lnSpc>
              <a:buNone/>
            </a:pPr>
            <a:r>
              <a:rPr lang="en-US" sz="6000" dirty="0"/>
              <a:t>Linter</a:t>
            </a:r>
          </a:p>
          <a:p>
            <a:pPr marL="0" indent="0" algn="ctr" fontAlgn="base">
              <a:lnSpc>
                <a:spcPct val="100000"/>
              </a:lnSpc>
              <a:buNone/>
            </a:pPr>
            <a:r>
              <a:rPr lang="en-US" sz="6000" dirty="0"/>
              <a:t>+</a:t>
            </a:r>
          </a:p>
          <a:p>
            <a:pPr marL="0" indent="0" algn="ctr" fontAlgn="base">
              <a:lnSpc>
                <a:spcPct val="100000"/>
              </a:lnSpc>
              <a:buNone/>
            </a:pPr>
            <a:r>
              <a:rPr lang="en-US" sz="6000" dirty="0" err="1" smtClean="0"/>
              <a:t>Transpiler</a:t>
            </a:r>
            <a:endParaRPr lang="en-US" sz="6000" dirty="0" smtClean="0"/>
          </a:p>
        </p:txBody>
      </p:sp>
      <p:pic>
        <p:nvPicPr>
          <p:cNvPr id="9218" name="Picture 2" descr="D:\REPOS\conf-siseix-mexico-typescript\images\ts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2543" y="4354363"/>
            <a:ext cx="2905125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0969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1500" dirty="0" smtClean="0"/>
              <a:t>JS File =&gt; TS File</a:t>
            </a:r>
            <a:endParaRPr lang="en-US" sz="11500" dirty="0"/>
          </a:p>
        </p:txBody>
      </p:sp>
    </p:spTree>
    <p:extLst>
      <p:ext uri="{BB962C8B-B14F-4D97-AF65-F5344CB8AC3E}">
        <p14:creationId xmlns:p14="http://schemas.microsoft.com/office/powerpoint/2010/main" val="1396314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1678" y="2659759"/>
            <a:ext cx="10178322" cy="1492132"/>
          </a:xfrm>
        </p:spPr>
        <p:txBody>
          <a:bodyPr>
            <a:normAutofit/>
          </a:bodyPr>
          <a:lstStyle/>
          <a:p>
            <a:r>
              <a:rPr lang="en-US" sz="9600" dirty="0" smtClean="0"/>
              <a:t>Why </a:t>
            </a:r>
            <a:r>
              <a:rPr lang="en-US" sz="9600" dirty="0" err="1" smtClean="0"/>
              <a:t>Transpiler</a:t>
            </a:r>
            <a:r>
              <a:rPr lang="en-US" sz="9600" dirty="0" smtClean="0"/>
              <a:t>?</a:t>
            </a:r>
            <a:endParaRPr lang="en-US" sz="9600" dirty="0"/>
          </a:p>
        </p:txBody>
      </p:sp>
    </p:spTree>
    <p:extLst>
      <p:ext uri="{BB962C8B-B14F-4D97-AF65-F5344CB8AC3E}">
        <p14:creationId xmlns:p14="http://schemas.microsoft.com/office/powerpoint/2010/main" val="3953126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5231" y="263770"/>
            <a:ext cx="6268671" cy="6268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263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/>
            <a:r>
              <a:rPr lang="en-US" sz="9600" dirty="0"/>
              <a:t>Quick Example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234426" y="2389518"/>
            <a:ext cx="10178322" cy="2734573"/>
          </a:xfr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en-US" sz="4800" dirty="0" err="1">
                <a:solidFill>
                  <a:srgbClr val="DDDDDD"/>
                </a:solidFill>
                <a:latin typeface="Consolas" pitchFamily="49" charset="0"/>
                <a:cs typeface="Consolas" pitchFamily="49" charset="0"/>
              </a:rPr>
              <a:t>node.on</a:t>
            </a:r>
            <a:r>
              <a:rPr lang="en-US" sz="4800" dirty="0">
                <a:solidFill>
                  <a:srgbClr val="DDDDDD"/>
                </a:solidFill>
                <a:latin typeface="Consolas" pitchFamily="49" charset="0"/>
                <a:cs typeface="Consolas" pitchFamily="49" charset="0"/>
              </a:rPr>
              <a:t>(</a:t>
            </a:r>
            <a:r>
              <a:rPr lang="en-US" sz="4800" dirty="0">
                <a:solidFill>
                  <a:srgbClr val="A6E22E"/>
                </a:solidFill>
                <a:latin typeface="Consolas" pitchFamily="49" charset="0"/>
                <a:cs typeface="Consolas" pitchFamily="49" charset="0"/>
              </a:rPr>
              <a:t>'click'</a:t>
            </a:r>
            <a:r>
              <a:rPr lang="en-US" sz="4800" dirty="0">
                <a:solidFill>
                  <a:srgbClr val="DDDDDD"/>
                </a:solidFill>
                <a:latin typeface="Consolas" pitchFamily="49" charset="0"/>
                <a:cs typeface="Consolas" pitchFamily="49" charset="0"/>
              </a:rPr>
              <a:t>, </a:t>
            </a:r>
            <a:r>
              <a:rPr lang="en-US" sz="4800" b="1" dirty="0">
                <a:solidFill>
                  <a:srgbClr val="F92672"/>
                </a:solidFill>
                <a:latin typeface="Consolas" pitchFamily="49" charset="0"/>
                <a:cs typeface="Consolas" pitchFamily="49" charset="0"/>
              </a:rPr>
              <a:t>function</a:t>
            </a:r>
            <a:r>
              <a:rPr lang="en-US" sz="4800" dirty="0">
                <a:solidFill>
                  <a:srgbClr val="DDDDDD"/>
                </a:solidFill>
                <a:latin typeface="Consolas" pitchFamily="49" charset="0"/>
                <a:cs typeface="Consolas" pitchFamily="49" charset="0"/>
              </a:rPr>
              <a:t>() </a:t>
            </a:r>
            <a:r>
              <a:rPr lang="en-US" sz="4800" dirty="0" smtClean="0">
                <a:solidFill>
                  <a:srgbClr val="DDDDDD"/>
                </a:solidFill>
                <a:latin typeface="Consolas" pitchFamily="49" charset="0"/>
                <a:cs typeface="Consolas" pitchFamily="49" charset="0"/>
              </a:rPr>
              <a:t>{ </a:t>
            </a:r>
          </a:p>
          <a:p>
            <a:pPr marL="0" indent="0">
              <a:buNone/>
            </a:pPr>
            <a:r>
              <a:rPr lang="en-US" sz="4800" dirty="0" smtClean="0">
                <a:solidFill>
                  <a:srgbClr val="A6E22E"/>
                </a:solidFill>
                <a:latin typeface="Consolas" pitchFamily="49" charset="0"/>
                <a:cs typeface="Consolas" pitchFamily="49" charset="0"/>
              </a:rPr>
              <a:t>	console</a:t>
            </a:r>
            <a:r>
              <a:rPr lang="en-US" sz="4800" dirty="0" smtClean="0">
                <a:solidFill>
                  <a:srgbClr val="DDDDDD"/>
                </a:solidFill>
                <a:latin typeface="Consolas" pitchFamily="49" charset="0"/>
                <a:cs typeface="Consolas" pitchFamily="49" charset="0"/>
              </a:rPr>
              <a:t>.log</a:t>
            </a:r>
            <a:r>
              <a:rPr lang="en-US" sz="4800" dirty="0">
                <a:solidFill>
                  <a:srgbClr val="DDDDDD"/>
                </a:solidFill>
                <a:latin typeface="Consolas" pitchFamily="49" charset="0"/>
                <a:cs typeface="Consolas" pitchFamily="49" charset="0"/>
              </a:rPr>
              <a:t>(</a:t>
            </a:r>
            <a:r>
              <a:rPr lang="en-US" sz="4800" dirty="0">
                <a:solidFill>
                  <a:srgbClr val="A6E22E"/>
                </a:solidFill>
                <a:latin typeface="Consolas" pitchFamily="49" charset="0"/>
                <a:cs typeface="Consolas" pitchFamily="49" charset="0"/>
              </a:rPr>
              <a:t>'clicked!'</a:t>
            </a:r>
            <a:r>
              <a:rPr lang="en-US" sz="4800" dirty="0">
                <a:solidFill>
                  <a:srgbClr val="DDDDDD"/>
                </a:solidFill>
                <a:latin typeface="Consolas" pitchFamily="49" charset="0"/>
                <a:cs typeface="Consolas" pitchFamily="49" charset="0"/>
              </a:rPr>
              <a:t>); </a:t>
            </a:r>
            <a:endParaRPr lang="en-US" sz="4800" dirty="0" smtClean="0">
              <a:solidFill>
                <a:srgbClr val="DDDDDD"/>
              </a:solidFill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r>
              <a:rPr lang="en-US" sz="4800" dirty="0" smtClean="0">
                <a:solidFill>
                  <a:srgbClr val="DDDDDD"/>
                </a:solidFill>
                <a:latin typeface="Consolas" pitchFamily="49" charset="0"/>
                <a:cs typeface="Consolas" pitchFamily="49" charset="0"/>
              </a:rPr>
              <a:t>})</a:t>
            </a:r>
            <a:endParaRPr lang="en-US" sz="9600" cap="all" spc="200" dirty="0">
              <a:solidFill>
                <a:schemeClr val="tx2"/>
              </a:solidFill>
              <a:latin typeface="Consolas" pitchFamily="49" charset="0"/>
              <a:ea typeface="+mj-ea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1486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/>
            <a:r>
              <a:rPr lang="en-US" sz="9600" dirty="0"/>
              <a:t>Quick Example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234426" y="2389519"/>
            <a:ext cx="10178322" cy="2769078"/>
          </a:xfr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en-US" sz="4800" dirty="0" err="1">
                <a:solidFill>
                  <a:srgbClr val="DDDDDD"/>
                </a:solidFill>
                <a:latin typeface="Consolas" pitchFamily="49" charset="0"/>
                <a:cs typeface="Consolas" pitchFamily="49" charset="0"/>
              </a:rPr>
              <a:t>node.on</a:t>
            </a:r>
            <a:r>
              <a:rPr lang="en-US" sz="4800" dirty="0">
                <a:solidFill>
                  <a:srgbClr val="DDDDDD"/>
                </a:solidFill>
                <a:latin typeface="Consolas" pitchFamily="49" charset="0"/>
                <a:cs typeface="Consolas" pitchFamily="49" charset="0"/>
              </a:rPr>
              <a:t>(</a:t>
            </a:r>
            <a:r>
              <a:rPr lang="en-US" sz="4800" dirty="0">
                <a:solidFill>
                  <a:srgbClr val="A6E22E"/>
                </a:solidFill>
                <a:latin typeface="Consolas" pitchFamily="49" charset="0"/>
                <a:cs typeface="Consolas" pitchFamily="49" charset="0"/>
              </a:rPr>
              <a:t>'click'</a:t>
            </a:r>
            <a:r>
              <a:rPr lang="en-US" sz="4800" dirty="0">
                <a:solidFill>
                  <a:srgbClr val="DDDDDD"/>
                </a:solidFill>
                <a:latin typeface="Consolas" pitchFamily="49" charset="0"/>
                <a:cs typeface="Consolas" pitchFamily="49" charset="0"/>
              </a:rPr>
              <a:t>, () =&gt; { </a:t>
            </a:r>
            <a:r>
              <a:rPr lang="en-US" sz="4800" dirty="0" smtClean="0">
                <a:solidFill>
                  <a:srgbClr val="DDDDDD"/>
                </a:solidFill>
                <a:latin typeface="Consolas" pitchFamily="49" charset="0"/>
                <a:cs typeface="Consolas" pitchFamily="49" charset="0"/>
              </a:rPr>
              <a:t>	</a:t>
            </a:r>
            <a:r>
              <a:rPr lang="en-US" sz="4800" dirty="0" smtClean="0">
                <a:solidFill>
                  <a:srgbClr val="A6E22E"/>
                </a:solidFill>
                <a:latin typeface="Consolas" pitchFamily="49" charset="0"/>
                <a:cs typeface="Consolas" pitchFamily="49" charset="0"/>
              </a:rPr>
              <a:t>console</a:t>
            </a:r>
            <a:r>
              <a:rPr lang="en-US" sz="4800" dirty="0" smtClean="0">
                <a:solidFill>
                  <a:srgbClr val="DDDDDD"/>
                </a:solidFill>
                <a:latin typeface="Consolas" pitchFamily="49" charset="0"/>
                <a:cs typeface="Consolas" pitchFamily="49" charset="0"/>
              </a:rPr>
              <a:t>.log</a:t>
            </a:r>
            <a:r>
              <a:rPr lang="en-US" sz="4800" dirty="0">
                <a:solidFill>
                  <a:srgbClr val="DDDDDD"/>
                </a:solidFill>
                <a:latin typeface="Consolas" pitchFamily="49" charset="0"/>
                <a:cs typeface="Consolas" pitchFamily="49" charset="0"/>
              </a:rPr>
              <a:t>(</a:t>
            </a:r>
            <a:r>
              <a:rPr lang="en-US" sz="4800" dirty="0">
                <a:solidFill>
                  <a:srgbClr val="A6E22E"/>
                </a:solidFill>
                <a:latin typeface="Consolas" pitchFamily="49" charset="0"/>
                <a:cs typeface="Consolas" pitchFamily="49" charset="0"/>
              </a:rPr>
              <a:t>'clicked!'</a:t>
            </a:r>
            <a:r>
              <a:rPr lang="en-US" sz="4800" dirty="0">
                <a:solidFill>
                  <a:srgbClr val="DDDDDD"/>
                </a:solidFill>
                <a:latin typeface="Consolas" pitchFamily="49" charset="0"/>
                <a:cs typeface="Consolas" pitchFamily="49" charset="0"/>
              </a:rPr>
              <a:t>); </a:t>
            </a:r>
            <a:endParaRPr lang="en-US" sz="4800" dirty="0" smtClean="0">
              <a:solidFill>
                <a:srgbClr val="DDDDDD"/>
              </a:solidFill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r>
              <a:rPr lang="en-US" sz="4800" dirty="0" smtClean="0">
                <a:solidFill>
                  <a:srgbClr val="DDDDDD"/>
                </a:solidFill>
                <a:latin typeface="Consolas" pitchFamily="49" charset="0"/>
                <a:cs typeface="Consolas" pitchFamily="49" charset="0"/>
              </a:rPr>
              <a:t>})</a:t>
            </a:r>
            <a:endParaRPr lang="en-US" sz="9600" cap="all" spc="200" dirty="0">
              <a:solidFill>
                <a:schemeClr val="tx2"/>
              </a:solidFill>
              <a:latin typeface="Consolas" pitchFamily="49" charset="0"/>
              <a:ea typeface="+mj-ea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5892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/>
            <a:r>
              <a:rPr lang="en-US" sz="9600" dirty="0" smtClean="0"/>
              <a:t>Let / </a:t>
            </a:r>
            <a:r>
              <a:rPr lang="en-US" sz="9600" dirty="0" err="1" smtClean="0"/>
              <a:t>const</a:t>
            </a:r>
            <a:endParaRPr lang="en-US" sz="960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199920" y="2389518"/>
            <a:ext cx="10178322" cy="4149305"/>
          </a:xfr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b="1" dirty="0" smtClean="0">
                <a:solidFill>
                  <a:srgbClr val="F92672"/>
                </a:solidFill>
                <a:latin typeface="Consolas" pitchFamily="49" charset="0"/>
                <a:cs typeface="Consolas" pitchFamily="49" charset="0"/>
              </a:rPr>
              <a:t>let</a:t>
            </a:r>
            <a:r>
              <a:rPr lang="en-US" sz="2400" dirty="0" smtClean="0">
                <a:solidFill>
                  <a:srgbClr val="DDDDDD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2400" dirty="0" err="1">
                <a:solidFill>
                  <a:srgbClr val="DDDDDD"/>
                </a:solidFill>
                <a:latin typeface="Consolas" pitchFamily="49" charset="0"/>
                <a:cs typeface="Consolas" pitchFamily="49" charset="0"/>
              </a:rPr>
              <a:t>funcs</a:t>
            </a:r>
            <a:r>
              <a:rPr lang="en-US" sz="2400" dirty="0">
                <a:solidFill>
                  <a:srgbClr val="DDDDDD"/>
                </a:solidFill>
                <a:latin typeface="Consolas" pitchFamily="49" charset="0"/>
                <a:cs typeface="Consolas" pitchFamily="49" charset="0"/>
              </a:rPr>
              <a:t> = []; </a:t>
            </a:r>
            <a:endParaRPr lang="en-US" sz="2400" dirty="0" smtClean="0">
              <a:solidFill>
                <a:srgbClr val="DDDDDD"/>
              </a:solidFill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r>
              <a:rPr lang="en-US" sz="2400" dirty="0" smtClean="0">
                <a:solidFill>
                  <a:srgbClr val="75715E"/>
                </a:solidFill>
                <a:latin typeface="Consolas" pitchFamily="49" charset="0"/>
                <a:cs typeface="Consolas" pitchFamily="49" charset="0"/>
              </a:rPr>
              <a:t>// </a:t>
            </a:r>
            <a:r>
              <a:rPr lang="en-US" sz="2400" dirty="0">
                <a:solidFill>
                  <a:srgbClr val="75715E"/>
                </a:solidFill>
                <a:latin typeface="Consolas" pitchFamily="49" charset="0"/>
                <a:cs typeface="Consolas" pitchFamily="49" charset="0"/>
              </a:rPr>
              <a:t>create a bunch of functions</a:t>
            </a:r>
            <a:r>
              <a:rPr lang="en-US" sz="2400" dirty="0">
                <a:solidFill>
                  <a:srgbClr val="DDDDDD"/>
                </a:solidFill>
                <a:latin typeface="Consolas" pitchFamily="49" charset="0"/>
                <a:cs typeface="Consolas" pitchFamily="49" charset="0"/>
              </a:rPr>
              <a:t> </a:t>
            </a:r>
            <a:endParaRPr lang="en-US" sz="2400" dirty="0" smtClean="0">
              <a:solidFill>
                <a:srgbClr val="DDDDDD"/>
              </a:solidFill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75715E"/>
                </a:solidFill>
                <a:latin typeface="Consolas" pitchFamily="49" charset="0"/>
                <a:cs typeface="Consolas" pitchFamily="49" charset="0"/>
              </a:rPr>
              <a:t>// Note the use of let</a:t>
            </a:r>
            <a:endParaRPr lang="en-US" sz="2400" dirty="0" smtClean="0">
              <a:solidFill>
                <a:srgbClr val="DDDDDD"/>
              </a:solidFill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r>
              <a:rPr lang="en-US" sz="2400" b="1" dirty="0" smtClean="0">
                <a:solidFill>
                  <a:srgbClr val="F92672"/>
                </a:solidFill>
                <a:latin typeface="Consolas" pitchFamily="49" charset="0"/>
                <a:cs typeface="Consolas" pitchFamily="49" charset="0"/>
              </a:rPr>
              <a:t>for</a:t>
            </a:r>
            <a:r>
              <a:rPr lang="en-US" sz="2400" dirty="0" smtClean="0">
                <a:solidFill>
                  <a:srgbClr val="DDDDDD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2400" dirty="0">
                <a:solidFill>
                  <a:srgbClr val="DDDDDD"/>
                </a:solidFill>
                <a:latin typeface="Consolas" pitchFamily="49" charset="0"/>
                <a:cs typeface="Consolas" pitchFamily="49" charset="0"/>
              </a:rPr>
              <a:t>(</a:t>
            </a:r>
            <a:r>
              <a:rPr lang="en-US" sz="2400" b="1" dirty="0">
                <a:solidFill>
                  <a:srgbClr val="F92672"/>
                </a:solidFill>
                <a:latin typeface="Consolas" pitchFamily="49" charset="0"/>
                <a:cs typeface="Consolas" pitchFamily="49" charset="0"/>
              </a:rPr>
              <a:t>let</a:t>
            </a:r>
            <a:r>
              <a:rPr lang="en-US" sz="2400" dirty="0">
                <a:solidFill>
                  <a:srgbClr val="DDDDDD"/>
                </a:solidFill>
                <a:latin typeface="Consolas" pitchFamily="49" charset="0"/>
                <a:cs typeface="Consolas" pitchFamily="49" charset="0"/>
              </a:rPr>
              <a:t> i = 0; i &lt; 3; i++) </a:t>
            </a:r>
            <a:r>
              <a:rPr lang="en-US" sz="2400" dirty="0" smtClean="0">
                <a:solidFill>
                  <a:srgbClr val="DDDDDD"/>
                </a:solidFill>
                <a:latin typeface="Consolas" pitchFamily="49" charset="0"/>
                <a:cs typeface="Consolas" pitchFamily="49" charset="0"/>
              </a:rPr>
              <a:t>{</a:t>
            </a:r>
          </a:p>
          <a:p>
            <a:pPr marL="0" indent="0">
              <a:buNone/>
            </a:pPr>
            <a:r>
              <a:rPr lang="en-US" sz="2400" dirty="0" smtClean="0">
                <a:solidFill>
                  <a:srgbClr val="DDDDDD"/>
                </a:solidFill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400" dirty="0" err="1" smtClean="0">
                <a:solidFill>
                  <a:srgbClr val="DDDDDD"/>
                </a:solidFill>
                <a:latin typeface="Consolas" pitchFamily="49" charset="0"/>
                <a:cs typeface="Consolas" pitchFamily="49" charset="0"/>
              </a:rPr>
              <a:t>funcs.push</a:t>
            </a:r>
            <a:r>
              <a:rPr lang="en-US" sz="2400" dirty="0" smtClean="0">
                <a:solidFill>
                  <a:srgbClr val="DDDDDD"/>
                </a:solidFill>
                <a:latin typeface="Consolas" pitchFamily="49" charset="0"/>
                <a:cs typeface="Consolas" pitchFamily="49" charset="0"/>
              </a:rPr>
              <a:t>(</a:t>
            </a:r>
            <a:r>
              <a:rPr lang="en-US" sz="2400" b="1" dirty="0" smtClean="0">
                <a:solidFill>
                  <a:srgbClr val="F92672"/>
                </a:solidFill>
                <a:latin typeface="Consolas" pitchFamily="49" charset="0"/>
                <a:cs typeface="Consolas" pitchFamily="49" charset="0"/>
              </a:rPr>
              <a:t>function</a:t>
            </a:r>
            <a:r>
              <a:rPr lang="en-US" sz="2400" dirty="0">
                <a:solidFill>
                  <a:srgbClr val="DDDDDD"/>
                </a:solidFill>
                <a:latin typeface="Consolas" pitchFamily="49" charset="0"/>
                <a:cs typeface="Consolas" pitchFamily="49" charset="0"/>
              </a:rPr>
              <a:t>() { </a:t>
            </a:r>
            <a:endParaRPr lang="en-US" sz="2400" dirty="0" smtClean="0">
              <a:solidFill>
                <a:srgbClr val="DDDDDD"/>
              </a:solidFill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r>
              <a:rPr lang="en-US" sz="2400" dirty="0" smtClean="0">
                <a:solidFill>
                  <a:srgbClr val="DDDDDD"/>
                </a:solidFill>
                <a:latin typeface="Consolas" pitchFamily="49" charset="0"/>
                <a:cs typeface="Consolas" pitchFamily="49" charset="0"/>
              </a:rPr>
              <a:t>      </a:t>
            </a:r>
            <a:r>
              <a:rPr lang="en-US" sz="2400" dirty="0" smtClean="0">
                <a:solidFill>
                  <a:srgbClr val="A6E22E"/>
                </a:solidFill>
                <a:latin typeface="Consolas" pitchFamily="49" charset="0"/>
                <a:cs typeface="Consolas" pitchFamily="49" charset="0"/>
              </a:rPr>
              <a:t>console</a:t>
            </a:r>
            <a:r>
              <a:rPr lang="en-US" sz="2400" dirty="0" smtClean="0">
                <a:solidFill>
                  <a:srgbClr val="DDDDDD"/>
                </a:solidFill>
                <a:latin typeface="Consolas" pitchFamily="49" charset="0"/>
                <a:cs typeface="Consolas" pitchFamily="49" charset="0"/>
              </a:rPr>
              <a:t>.log(i</a:t>
            </a:r>
            <a:r>
              <a:rPr lang="en-US" sz="2400" dirty="0">
                <a:solidFill>
                  <a:srgbClr val="DDDDDD"/>
                </a:solidFill>
                <a:latin typeface="Consolas" pitchFamily="49" charset="0"/>
                <a:cs typeface="Consolas" pitchFamily="49" charset="0"/>
              </a:rPr>
              <a:t>); </a:t>
            </a:r>
            <a:endParaRPr lang="en-US" sz="2400" dirty="0" smtClean="0">
              <a:solidFill>
                <a:srgbClr val="DDDDDD"/>
              </a:solidFill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r>
              <a:rPr lang="en-US" sz="2400" dirty="0" smtClean="0">
                <a:solidFill>
                  <a:srgbClr val="DDDDDD"/>
                </a:solidFill>
                <a:latin typeface="Consolas" pitchFamily="49" charset="0"/>
                <a:cs typeface="Consolas" pitchFamily="49" charset="0"/>
              </a:rPr>
              <a:t>    }) </a:t>
            </a:r>
          </a:p>
          <a:p>
            <a:pPr marL="0" indent="0">
              <a:buNone/>
            </a:pPr>
            <a:r>
              <a:rPr lang="en-US" sz="2400" dirty="0" smtClean="0">
                <a:solidFill>
                  <a:srgbClr val="DDDDDD"/>
                </a:solidFill>
                <a:latin typeface="Consolas" pitchFamily="49" charset="0"/>
                <a:cs typeface="Consolas" pitchFamily="49" charset="0"/>
              </a:rPr>
              <a:t>}</a:t>
            </a:r>
            <a:endParaRPr lang="en-US" sz="11500" cap="all" spc="200" dirty="0">
              <a:solidFill>
                <a:schemeClr val="tx2"/>
              </a:solidFill>
              <a:latin typeface="Consolas" pitchFamily="49" charset="0"/>
              <a:ea typeface="+mj-ea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7191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9600" dirty="0" smtClean="0"/>
              <a:t>WAT</a:t>
            </a:r>
            <a:endParaRPr lang="en-US" sz="9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D:\REPOS\conf-siseix-mexico-typescript\images\giphy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8280" y="2047044"/>
            <a:ext cx="6167039" cy="4316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131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1678" y="2176680"/>
            <a:ext cx="10178322" cy="1492132"/>
          </a:xfrm>
        </p:spPr>
        <p:txBody>
          <a:bodyPr>
            <a:normAutofit fontScale="90000"/>
          </a:bodyPr>
          <a:lstStyle/>
          <a:p>
            <a:pPr fontAlgn="base"/>
            <a:r>
              <a:rPr lang="en-US" sz="9600" dirty="0"/>
              <a:t>But we won't need </a:t>
            </a:r>
            <a:r>
              <a:rPr lang="en-US" sz="9600" dirty="0" err="1"/>
              <a:t>transpilation</a:t>
            </a:r>
            <a:r>
              <a:rPr lang="en-US" sz="9600" dirty="0"/>
              <a:t> soon</a:t>
            </a:r>
          </a:p>
        </p:txBody>
      </p:sp>
    </p:spTree>
    <p:extLst>
      <p:ext uri="{BB962C8B-B14F-4D97-AF65-F5344CB8AC3E}">
        <p14:creationId xmlns:p14="http://schemas.microsoft.com/office/powerpoint/2010/main" val="3228094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/>
            <a:r>
              <a:rPr lang="en-US" sz="9600" dirty="0" smtClean="0"/>
              <a:t>The GAP</a:t>
            </a:r>
            <a:endParaRPr lang="en-US" sz="9600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25364144"/>
              </p:ext>
            </p:extLst>
          </p:nvPr>
        </p:nvGraphicFramePr>
        <p:xfrm>
          <a:off x="1250950" y="2286000"/>
          <a:ext cx="10179050" cy="35941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cxnSp>
        <p:nvCxnSpPr>
          <p:cNvPr id="7" name="Elbow Connector 6"/>
          <p:cNvCxnSpPr/>
          <p:nvPr/>
        </p:nvCxnSpPr>
        <p:spPr>
          <a:xfrm>
            <a:off x="4917057" y="4054415"/>
            <a:ext cx="2484407" cy="12700"/>
          </a:xfrm>
          <a:prstGeom prst="bentConnector3">
            <a:avLst/>
          </a:prstGeom>
          <a:ln w="381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9643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Elbow Connector 9"/>
          <p:cNvCxnSpPr>
            <a:stCxn id="10242" idx="3"/>
          </p:cNvCxnSpPr>
          <p:nvPr/>
        </p:nvCxnSpPr>
        <p:spPr>
          <a:xfrm>
            <a:off x="7215577" y="2789173"/>
            <a:ext cx="3498431" cy="2679974"/>
          </a:xfrm>
          <a:prstGeom prst="bentConnector3">
            <a:avLst>
              <a:gd name="adj1" fmla="val 63315"/>
            </a:avLst>
          </a:prstGeom>
          <a:ln w="1270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/>
            <a:r>
              <a:rPr lang="en-US" sz="9600" dirty="0" smtClean="0"/>
              <a:t>Bridge</a:t>
            </a:r>
            <a:endParaRPr lang="en-US" sz="9600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83087337"/>
              </p:ext>
            </p:extLst>
          </p:nvPr>
        </p:nvGraphicFramePr>
        <p:xfrm>
          <a:off x="1251678" y="4048904"/>
          <a:ext cx="10179050" cy="28090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0242" name="Picture 2" descr="D:\REPOS\conf-siseix-mexico-typescript\images\tslogo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2332" y="2030253"/>
            <a:ext cx="2143245" cy="1517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Elbow Connector 7"/>
          <p:cNvCxnSpPr>
            <a:endCxn id="10242" idx="1"/>
          </p:cNvCxnSpPr>
          <p:nvPr/>
        </p:nvCxnSpPr>
        <p:spPr>
          <a:xfrm flipV="1">
            <a:off x="2294627" y="2789173"/>
            <a:ext cx="2777705" cy="2300412"/>
          </a:xfrm>
          <a:prstGeom prst="bentConnector3">
            <a:avLst>
              <a:gd name="adj1" fmla="val 27640"/>
            </a:avLst>
          </a:prstGeom>
          <a:ln w="12700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5934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MYTHS</a:t>
            </a:r>
            <a:br>
              <a:rPr lang="en-US" dirty="0" smtClean="0"/>
            </a:br>
            <a:r>
              <a:rPr lang="en-US" dirty="0" smtClean="0"/>
              <a:t>and </a:t>
            </a:r>
            <a:br>
              <a:rPr lang="en-US" dirty="0" smtClean="0"/>
            </a:br>
            <a:r>
              <a:rPr lang="en-US" dirty="0" smtClean="0"/>
              <a:t>Concerns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3646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1678" y="2176680"/>
            <a:ext cx="10178322" cy="1492132"/>
          </a:xfrm>
        </p:spPr>
        <p:txBody>
          <a:bodyPr>
            <a:normAutofit fontScale="90000"/>
          </a:bodyPr>
          <a:lstStyle/>
          <a:p>
            <a:pPr fontAlgn="base"/>
            <a:r>
              <a:rPr lang="en-US" sz="9600" dirty="0" smtClean="0"/>
              <a:t>Static VS DYNAMIC</a:t>
            </a:r>
            <a:br>
              <a:rPr lang="en-US" sz="9600" dirty="0" smtClean="0"/>
            </a:br>
            <a:endParaRPr lang="en-US" sz="9600" dirty="0"/>
          </a:p>
        </p:txBody>
      </p:sp>
    </p:spTree>
    <p:extLst>
      <p:ext uri="{BB962C8B-B14F-4D97-AF65-F5344CB8AC3E}">
        <p14:creationId xmlns:p14="http://schemas.microsoft.com/office/powerpoint/2010/main" val="149328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6000" dirty="0" smtClean="0"/>
              <a:t>All I need are tests</a:t>
            </a:r>
            <a:endParaRPr lang="en-US" sz="600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404078" y="5347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/>
            <a:r>
              <a:rPr lang="en-US" sz="9600" dirty="0" smtClean="0"/>
              <a:t>Test Claim</a:t>
            </a:r>
            <a:endParaRPr lang="en-US" sz="9600" dirty="0"/>
          </a:p>
        </p:txBody>
      </p:sp>
    </p:spTree>
    <p:extLst>
      <p:ext uri="{BB962C8B-B14F-4D97-AF65-F5344CB8AC3E}">
        <p14:creationId xmlns:p14="http://schemas.microsoft.com/office/powerpoint/2010/main" val="70623548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/>
            <a:r>
              <a:rPr lang="en-US" sz="9600" dirty="0" smtClean="0"/>
              <a:t>Tests</a:t>
            </a:r>
            <a:endParaRPr lang="en-US" sz="96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6699" y="1874517"/>
            <a:ext cx="7708279" cy="4790145"/>
          </a:xfrm>
        </p:spPr>
      </p:pic>
    </p:spTree>
    <p:extLst>
      <p:ext uri="{BB962C8B-B14F-4D97-AF65-F5344CB8AC3E}">
        <p14:creationId xmlns:p14="http://schemas.microsoft.com/office/powerpoint/2010/main" val="877229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/>
            <a:r>
              <a:rPr lang="en-US" sz="9600" dirty="0" smtClean="0"/>
              <a:t>Just Tests</a:t>
            </a:r>
            <a:endParaRPr lang="en-US" sz="96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646" y="1874517"/>
            <a:ext cx="6538386" cy="4903790"/>
          </a:xfrm>
        </p:spPr>
      </p:pic>
    </p:spTree>
    <p:extLst>
      <p:ext uri="{BB962C8B-B14F-4D97-AF65-F5344CB8AC3E}">
        <p14:creationId xmlns:p14="http://schemas.microsoft.com/office/powerpoint/2010/main" val="1871899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/>
            <a:r>
              <a:rPr lang="en-US" sz="9600" dirty="0" smtClean="0"/>
              <a:t>BUILDs</a:t>
            </a:r>
            <a:endParaRPr lang="en-US" sz="96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0531" y="1874517"/>
            <a:ext cx="8440616" cy="4747846"/>
          </a:xfrm>
        </p:spPr>
      </p:pic>
    </p:spTree>
    <p:extLst>
      <p:ext uri="{BB962C8B-B14F-4D97-AF65-F5344CB8AC3E}">
        <p14:creationId xmlns:p14="http://schemas.microsoft.com/office/powerpoint/2010/main" val="152675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6000" dirty="0"/>
              <a:t>You can never provide good documentation without mentioning the types</a:t>
            </a:r>
            <a:endParaRPr lang="en-US" sz="600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404078" y="5347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/>
            <a:r>
              <a:rPr lang="en-US" sz="9600" dirty="0" smtClean="0"/>
              <a:t>Types are docs</a:t>
            </a:r>
            <a:endParaRPr lang="en-US" sz="9600" dirty="0"/>
          </a:p>
        </p:txBody>
      </p:sp>
    </p:spTree>
    <p:extLst>
      <p:ext uri="{BB962C8B-B14F-4D97-AF65-F5344CB8AC3E}">
        <p14:creationId xmlns:p14="http://schemas.microsoft.com/office/powerpoint/2010/main" val="5027219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9600" dirty="0" smtClean="0"/>
              <a:t>AWWW</a:t>
            </a:r>
            <a:endParaRPr lang="en-US" sz="9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 descr="D:\REPOS\conf-siseix-mexico-typescript\images\aww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2779" y="1874517"/>
            <a:ext cx="8168367" cy="4594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5618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/>
            <a:r>
              <a:rPr lang="en-US" sz="9600" dirty="0" smtClean="0"/>
              <a:t>Example</a:t>
            </a:r>
            <a:endParaRPr lang="en-US" sz="960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199920" y="2389518"/>
            <a:ext cx="10178322" cy="1103959"/>
          </a:xfr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pPr marL="0" indent="0">
              <a:buNone/>
            </a:pPr>
            <a:r>
              <a:rPr lang="en-US" sz="4000" b="1" dirty="0">
                <a:solidFill>
                  <a:srgbClr val="F92672"/>
                </a:solidFill>
                <a:latin typeface="Consolas" charset="0"/>
                <a:ea typeface="Consolas" charset="0"/>
                <a:cs typeface="Consolas" charset="0"/>
              </a:rPr>
              <a:t>function</a:t>
            </a:r>
            <a:r>
              <a:rPr lang="en-US" sz="4000" dirty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4000" b="1" dirty="0" err="1">
                <a:solidFill>
                  <a:srgbClr val="A6E22E"/>
                </a:solidFill>
                <a:latin typeface="Consolas" charset="0"/>
                <a:ea typeface="Consolas" charset="0"/>
                <a:cs typeface="Consolas" charset="0"/>
              </a:rPr>
              <a:t>leftPad</a:t>
            </a:r>
            <a:r>
              <a:rPr lang="en-US" sz="4000" dirty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 (</a:t>
            </a:r>
            <a:r>
              <a:rPr lang="en-US" sz="4000" dirty="0" err="1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str</a:t>
            </a:r>
            <a:r>
              <a:rPr lang="en-US" sz="4000" dirty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, </a:t>
            </a:r>
            <a:r>
              <a:rPr lang="en-US" sz="4000" dirty="0" err="1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len</a:t>
            </a:r>
            <a:r>
              <a:rPr lang="en-US" sz="4000" dirty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, </a:t>
            </a:r>
            <a:r>
              <a:rPr lang="en-US" sz="4000" dirty="0" err="1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ch</a:t>
            </a:r>
            <a:r>
              <a:rPr lang="en-US" sz="4000" dirty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)</a:t>
            </a:r>
            <a:endParaRPr lang="en-US" sz="23900" cap="all" spc="200" dirty="0">
              <a:solidFill>
                <a:schemeClr val="tx2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739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/>
            <a:r>
              <a:rPr lang="en-US" sz="9600" dirty="0" smtClean="0"/>
              <a:t>Just JavaScript</a:t>
            </a:r>
            <a:endParaRPr lang="en-US" sz="960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199920" y="2389518"/>
            <a:ext cx="10178322" cy="2838974"/>
          </a:xfr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pPr marL="0" indent="0">
              <a:buNone/>
            </a:pPr>
            <a:r>
              <a:rPr lang="en-US" sz="3600" b="1" dirty="0">
                <a:solidFill>
                  <a:srgbClr val="F92672"/>
                </a:solidFill>
                <a:latin typeface="Consolas" charset="0"/>
                <a:ea typeface="Consolas" charset="0"/>
                <a:cs typeface="Consolas" charset="0"/>
              </a:rPr>
              <a:t>function</a:t>
            </a:r>
            <a:r>
              <a:rPr lang="en-US" sz="3600" dirty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3600" b="1" dirty="0">
                <a:solidFill>
                  <a:srgbClr val="A6E22E"/>
                </a:solidFill>
                <a:latin typeface="Consolas" charset="0"/>
                <a:ea typeface="Consolas" charset="0"/>
                <a:cs typeface="Consolas" charset="0"/>
              </a:rPr>
              <a:t>add</a:t>
            </a:r>
            <a:r>
              <a:rPr lang="en-US" sz="3600" dirty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() </a:t>
            </a:r>
            <a:r>
              <a:rPr lang="en-US" sz="3600" dirty="0" smtClean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{</a:t>
            </a:r>
          </a:p>
          <a:p>
            <a:pPr marL="0" indent="0">
              <a:buNone/>
            </a:pPr>
            <a:r>
              <a:rPr lang="en-US" sz="3600" dirty="0" smtClean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3600" b="1" dirty="0">
                <a:solidFill>
                  <a:srgbClr val="F92672"/>
                </a:solidFill>
                <a:latin typeface="Consolas" charset="0"/>
                <a:ea typeface="Consolas" charset="0"/>
                <a:cs typeface="Consolas" charset="0"/>
              </a:rPr>
              <a:t>return</a:t>
            </a:r>
            <a:r>
              <a:rPr lang="en-US" sz="3600" dirty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3600" dirty="0">
                <a:solidFill>
                  <a:srgbClr val="A6E22E"/>
                </a:solidFill>
                <a:latin typeface="Consolas" charset="0"/>
                <a:ea typeface="Consolas" charset="0"/>
                <a:cs typeface="Consolas" charset="0"/>
              </a:rPr>
              <a:t>arguments</a:t>
            </a:r>
            <a:r>
              <a:rPr lang="en-US" sz="3600" dirty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[0] </a:t>
            </a:r>
            <a:r>
              <a:rPr lang="en-US" sz="3600" dirty="0" smtClean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+ </a:t>
            </a:r>
            <a:r>
              <a:rPr lang="en-US" sz="3600" dirty="0" smtClean="0">
                <a:solidFill>
                  <a:srgbClr val="A6E22E"/>
                </a:solidFill>
                <a:latin typeface="Consolas" charset="0"/>
                <a:ea typeface="Consolas" charset="0"/>
                <a:cs typeface="Consolas" charset="0"/>
              </a:rPr>
              <a:t>arguments</a:t>
            </a:r>
            <a:r>
              <a:rPr lang="en-US" sz="3600" dirty="0" smtClean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[1</a:t>
            </a:r>
            <a:r>
              <a:rPr lang="en-US" sz="3600" dirty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]; </a:t>
            </a:r>
            <a:endParaRPr lang="en-US" sz="3600" dirty="0" smtClean="0">
              <a:solidFill>
                <a:srgbClr val="DDDDDD"/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3600" dirty="0" smtClean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}</a:t>
            </a:r>
            <a:endParaRPr lang="en-US" sz="19900" cap="all" spc="200" dirty="0">
              <a:solidFill>
                <a:schemeClr val="tx2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169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/>
            <a:r>
              <a:rPr lang="en-US" sz="9600" dirty="0" smtClean="0"/>
              <a:t>Just JavaScript</a:t>
            </a:r>
            <a:endParaRPr lang="en-US" sz="960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199920" y="2389518"/>
            <a:ext cx="10178322" cy="2838974"/>
          </a:xfr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pPr marL="0" indent="0">
              <a:buNone/>
            </a:pPr>
            <a:r>
              <a:rPr lang="en-US" sz="3600" b="1" dirty="0">
                <a:solidFill>
                  <a:srgbClr val="F92672"/>
                </a:solidFill>
                <a:latin typeface="Consolas" charset="0"/>
                <a:ea typeface="Consolas" charset="0"/>
                <a:cs typeface="Consolas" charset="0"/>
              </a:rPr>
              <a:t>function</a:t>
            </a:r>
            <a:r>
              <a:rPr lang="en-US" sz="3600" dirty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3600" b="1" dirty="0">
                <a:solidFill>
                  <a:srgbClr val="A6E22E"/>
                </a:solidFill>
                <a:latin typeface="Consolas" charset="0"/>
                <a:ea typeface="Consolas" charset="0"/>
                <a:cs typeface="Consolas" charset="0"/>
              </a:rPr>
              <a:t>add</a:t>
            </a:r>
            <a:r>
              <a:rPr lang="en-US" sz="3600" dirty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(num1, num2) </a:t>
            </a:r>
            <a:r>
              <a:rPr lang="en-US" sz="3600" dirty="0" smtClean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{</a:t>
            </a:r>
          </a:p>
          <a:p>
            <a:pPr marL="0" indent="0">
              <a:buNone/>
            </a:pPr>
            <a:r>
              <a:rPr lang="en-US" sz="3600" dirty="0" smtClean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3600" b="1" dirty="0" smtClean="0">
                <a:solidFill>
                  <a:srgbClr val="F92672"/>
                </a:solidFill>
                <a:latin typeface="Consolas" charset="0"/>
                <a:ea typeface="Consolas" charset="0"/>
                <a:cs typeface="Consolas" charset="0"/>
              </a:rPr>
              <a:t>return</a:t>
            </a:r>
            <a:r>
              <a:rPr lang="en-US" sz="3600" dirty="0" smtClean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3600" dirty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num1 + num2; </a:t>
            </a:r>
            <a:endParaRPr lang="en-US" sz="3600" dirty="0" smtClean="0">
              <a:solidFill>
                <a:srgbClr val="DDDDDD"/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3600" dirty="0" smtClean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}</a:t>
            </a:r>
            <a:endParaRPr lang="en-US" sz="19900" cap="all" spc="200" dirty="0">
              <a:solidFill>
                <a:schemeClr val="tx2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9518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fontAlgn="base">
              <a:buNone/>
            </a:pPr>
            <a:r>
              <a:rPr lang="en-US" sz="6000" dirty="0"/>
              <a:t>The </a:t>
            </a:r>
            <a:r>
              <a:rPr lang="en-US" sz="6000" dirty="0" err="1" smtClean="0"/>
              <a:t>TypeScript</a:t>
            </a:r>
            <a:r>
              <a:rPr lang="en-US" sz="6000" dirty="0" smtClean="0"/>
              <a:t> </a:t>
            </a:r>
            <a:r>
              <a:rPr lang="en-US" sz="6000" dirty="0"/>
              <a:t>Type System is Optional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404078" y="5347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/>
            <a:r>
              <a:rPr lang="en-US" sz="9600" dirty="0" smtClean="0"/>
              <a:t>Optional</a:t>
            </a:r>
            <a:endParaRPr lang="en-US" sz="9600" dirty="0"/>
          </a:p>
        </p:txBody>
      </p:sp>
    </p:spTree>
    <p:extLst>
      <p:ext uri="{BB962C8B-B14F-4D97-AF65-F5344CB8AC3E}">
        <p14:creationId xmlns:p14="http://schemas.microsoft.com/office/powerpoint/2010/main" val="50538491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/>
            <a:r>
              <a:rPr lang="en-US" sz="9600" dirty="0" smtClean="0"/>
              <a:t>Just </a:t>
            </a:r>
            <a:r>
              <a:rPr lang="en-US" sz="9600" dirty="0" err="1" smtClean="0"/>
              <a:t>TypeScript</a:t>
            </a:r>
            <a:endParaRPr lang="en-US" sz="960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199920" y="2389518"/>
            <a:ext cx="10178322" cy="2838974"/>
          </a:xfr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pPr marL="0" indent="0">
              <a:buNone/>
            </a:pPr>
            <a:r>
              <a:rPr lang="en-US" sz="3600" b="1" dirty="0">
                <a:solidFill>
                  <a:srgbClr val="F92672"/>
                </a:solidFill>
                <a:latin typeface="Consolas" charset="0"/>
                <a:ea typeface="Consolas" charset="0"/>
                <a:cs typeface="Consolas" charset="0"/>
              </a:rPr>
              <a:t>function</a:t>
            </a:r>
            <a:r>
              <a:rPr lang="en-US" sz="3600" dirty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3600" b="1" dirty="0">
                <a:solidFill>
                  <a:srgbClr val="A6E22E"/>
                </a:solidFill>
                <a:latin typeface="Consolas" charset="0"/>
                <a:ea typeface="Consolas" charset="0"/>
                <a:cs typeface="Consolas" charset="0"/>
              </a:rPr>
              <a:t>add</a:t>
            </a:r>
            <a:r>
              <a:rPr lang="en-US" sz="3600" dirty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(num1, num2) </a:t>
            </a:r>
            <a:r>
              <a:rPr lang="en-US" sz="3600" dirty="0" smtClean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{</a:t>
            </a:r>
          </a:p>
          <a:p>
            <a:pPr marL="0" indent="0">
              <a:buNone/>
            </a:pPr>
            <a:r>
              <a:rPr lang="en-US" sz="3600" dirty="0" smtClean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3600" b="1" dirty="0" smtClean="0">
                <a:solidFill>
                  <a:srgbClr val="F92672"/>
                </a:solidFill>
                <a:latin typeface="Consolas" charset="0"/>
                <a:ea typeface="Consolas" charset="0"/>
                <a:cs typeface="Consolas" charset="0"/>
              </a:rPr>
              <a:t>return</a:t>
            </a:r>
            <a:r>
              <a:rPr lang="en-US" sz="3600" dirty="0" smtClean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3600" dirty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num1 + num2; </a:t>
            </a:r>
            <a:endParaRPr lang="en-US" sz="3600" dirty="0" smtClean="0">
              <a:solidFill>
                <a:srgbClr val="DDDDDD"/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3600" dirty="0" smtClean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}</a:t>
            </a:r>
            <a:endParaRPr lang="en-US" sz="19900" cap="all" spc="200" dirty="0">
              <a:solidFill>
                <a:schemeClr val="tx2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8186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/>
            <a:r>
              <a:rPr lang="en-US" sz="9600" dirty="0" smtClean="0"/>
              <a:t>Just </a:t>
            </a:r>
            <a:r>
              <a:rPr lang="en-US" sz="9600" dirty="0" err="1" smtClean="0"/>
              <a:t>TypeScript</a:t>
            </a:r>
            <a:endParaRPr lang="en-US" sz="960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199920" y="2389518"/>
            <a:ext cx="10178322" cy="2838974"/>
          </a:xfr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pPr marL="0" indent="0">
              <a:buNone/>
            </a:pPr>
            <a:r>
              <a:rPr lang="en-US" sz="2800" b="1" dirty="0">
                <a:solidFill>
                  <a:srgbClr val="F92672"/>
                </a:solidFill>
                <a:latin typeface="Consolas" charset="0"/>
                <a:ea typeface="Consolas" charset="0"/>
                <a:cs typeface="Consolas" charset="0"/>
              </a:rPr>
              <a:t>function</a:t>
            </a:r>
            <a:r>
              <a:rPr lang="en-US" sz="2800" dirty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800" b="1" dirty="0">
                <a:solidFill>
                  <a:srgbClr val="A6E22E"/>
                </a:solidFill>
                <a:latin typeface="Consolas" charset="0"/>
                <a:ea typeface="Consolas" charset="0"/>
                <a:cs typeface="Consolas" charset="0"/>
              </a:rPr>
              <a:t>add</a:t>
            </a:r>
            <a:r>
              <a:rPr lang="en-US" sz="2800" dirty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(num1: number, num2: number): </a:t>
            </a:r>
            <a:r>
              <a:rPr lang="en-US" sz="2800" b="1" dirty="0">
                <a:solidFill>
                  <a:srgbClr val="A6E22E"/>
                </a:solidFill>
                <a:latin typeface="Consolas" charset="0"/>
                <a:ea typeface="Consolas" charset="0"/>
                <a:cs typeface="Consolas" charset="0"/>
              </a:rPr>
              <a:t>number</a:t>
            </a:r>
            <a:r>
              <a:rPr lang="en-US" sz="2800" dirty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800" dirty="0" smtClean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{</a:t>
            </a:r>
          </a:p>
          <a:p>
            <a:pPr marL="0" indent="0">
              <a:buNone/>
            </a:pPr>
            <a:r>
              <a:rPr lang="en-US" sz="2800" dirty="0" smtClean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800" b="1" dirty="0">
                <a:solidFill>
                  <a:srgbClr val="F92672"/>
                </a:solidFill>
                <a:latin typeface="Consolas" charset="0"/>
                <a:ea typeface="Consolas" charset="0"/>
                <a:cs typeface="Consolas" charset="0"/>
              </a:rPr>
              <a:t>return</a:t>
            </a:r>
            <a:r>
              <a:rPr lang="en-US" sz="2800" dirty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 num1 + num2; </a:t>
            </a:r>
            <a:endParaRPr lang="en-US" sz="2800" dirty="0" smtClean="0">
              <a:solidFill>
                <a:srgbClr val="DDDDDD"/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800" dirty="0" smtClean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}</a:t>
            </a:r>
            <a:endParaRPr lang="en-US" sz="13800" cap="all" spc="200" dirty="0">
              <a:solidFill>
                <a:schemeClr val="tx2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4602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fontAlgn="base">
              <a:buNone/>
            </a:pPr>
            <a:r>
              <a:rPr lang="en-US" sz="6000" dirty="0" smtClean="0"/>
              <a:t>All I need are conventions</a:t>
            </a:r>
            <a:endParaRPr lang="en-US" sz="600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404078" y="5347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/>
            <a:r>
              <a:rPr lang="en-US" sz="9600" dirty="0" smtClean="0"/>
              <a:t>Conventions</a:t>
            </a:r>
            <a:endParaRPr lang="en-US" sz="9600" dirty="0"/>
          </a:p>
        </p:txBody>
      </p:sp>
    </p:spTree>
    <p:extLst>
      <p:ext uri="{BB962C8B-B14F-4D97-AF65-F5344CB8AC3E}">
        <p14:creationId xmlns:p14="http://schemas.microsoft.com/office/powerpoint/2010/main" val="125157689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base"/>
            <a:r>
              <a:rPr lang="en-US" sz="6000" dirty="0" smtClean="0"/>
              <a:t> People's </a:t>
            </a:r>
            <a:r>
              <a:rPr lang="en-US" sz="6000" dirty="0"/>
              <a:t>name should be called `</a:t>
            </a:r>
            <a:r>
              <a:rPr lang="en-US" sz="6000" dirty="0" err="1"/>
              <a:t>displayName</a:t>
            </a:r>
            <a:r>
              <a:rPr lang="en-US" sz="6000" dirty="0" smtClean="0"/>
              <a:t>`</a:t>
            </a:r>
            <a:endParaRPr lang="en-US" sz="6000" dirty="0"/>
          </a:p>
          <a:p>
            <a:pPr fontAlgn="base"/>
            <a:r>
              <a:rPr lang="en-US" sz="6000" dirty="0" smtClean="0"/>
              <a:t> People </a:t>
            </a:r>
            <a:r>
              <a:rPr lang="en-US" sz="6000" dirty="0"/>
              <a:t>have a `</a:t>
            </a:r>
            <a:r>
              <a:rPr lang="en-US" sz="6000" dirty="0" err="1"/>
              <a:t>userId</a:t>
            </a:r>
            <a:r>
              <a:rPr lang="en-US" sz="6000" dirty="0"/>
              <a:t>`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404078" y="5347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/>
            <a:r>
              <a:rPr lang="en-US" sz="9600" dirty="0" smtClean="0"/>
              <a:t>Conventions</a:t>
            </a:r>
            <a:endParaRPr lang="en-US" sz="9600" dirty="0"/>
          </a:p>
        </p:txBody>
      </p:sp>
    </p:spTree>
    <p:extLst>
      <p:ext uri="{BB962C8B-B14F-4D97-AF65-F5344CB8AC3E}">
        <p14:creationId xmlns:p14="http://schemas.microsoft.com/office/powerpoint/2010/main" val="30301334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/>
            <a:r>
              <a:rPr lang="en-US" sz="9600" dirty="0" smtClean="0"/>
              <a:t>Conventions</a:t>
            </a:r>
            <a:endParaRPr lang="en-US" sz="960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199920" y="2389518"/>
            <a:ext cx="10178322" cy="4034728"/>
          </a:xfr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pPr marL="0" indent="0">
              <a:buNone/>
            </a:pPr>
            <a:r>
              <a:rPr lang="en-US" sz="2800" dirty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type Person = </a:t>
            </a:r>
            <a:r>
              <a:rPr lang="en-US" sz="2800" dirty="0" smtClean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{</a:t>
            </a:r>
          </a:p>
          <a:p>
            <a:pPr marL="0" indent="0">
              <a:buNone/>
            </a:pPr>
            <a:r>
              <a:rPr lang="en-US" sz="2800" dirty="0" smtClean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800" dirty="0" err="1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displayName</a:t>
            </a:r>
            <a:r>
              <a:rPr lang="en-US" sz="2800" dirty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: string, </a:t>
            </a:r>
            <a:r>
              <a:rPr lang="en-US" sz="2800" dirty="0" err="1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userId</a:t>
            </a:r>
            <a:r>
              <a:rPr lang="en-US" sz="2800" dirty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: string, </a:t>
            </a:r>
            <a:endParaRPr lang="en-US" sz="2800" dirty="0" smtClean="0">
              <a:solidFill>
                <a:srgbClr val="DDDDDD"/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800" dirty="0" smtClean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} </a:t>
            </a:r>
          </a:p>
          <a:p>
            <a:pPr marL="0" indent="0">
              <a:buNone/>
            </a:pPr>
            <a:endParaRPr lang="en-US" sz="2800" dirty="0" smtClean="0">
              <a:solidFill>
                <a:srgbClr val="DDDDDD"/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800" b="1" dirty="0" smtClean="0">
                <a:solidFill>
                  <a:srgbClr val="F92672"/>
                </a:solidFill>
                <a:latin typeface="Consolas" charset="0"/>
                <a:ea typeface="Consolas" charset="0"/>
                <a:cs typeface="Consolas" charset="0"/>
              </a:rPr>
              <a:t>function</a:t>
            </a:r>
            <a:r>
              <a:rPr lang="en-US" sz="2800" dirty="0" smtClean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800" b="1" dirty="0" err="1">
                <a:solidFill>
                  <a:srgbClr val="A6E22E"/>
                </a:solidFill>
                <a:latin typeface="Consolas" charset="0"/>
                <a:ea typeface="Consolas" charset="0"/>
                <a:cs typeface="Consolas" charset="0"/>
              </a:rPr>
              <a:t>logName</a:t>
            </a:r>
            <a:r>
              <a:rPr lang="en-US" sz="2800" dirty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(person: Person) </a:t>
            </a:r>
            <a:r>
              <a:rPr lang="en-US" sz="2800" dirty="0" smtClean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{</a:t>
            </a:r>
          </a:p>
          <a:p>
            <a:pPr marL="0" indent="0">
              <a:buNone/>
            </a:pPr>
            <a:r>
              <a:rPr lang="en-US" sz="2800" dirty="0" smtClean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800" dirty="0" err="1">
                <a:solidFill>
                  <a:srgbClr val="A6E22E"/>
                </a:solidFill>
                <a:latin typeface="Consolas" charset="0"/>
                <a:ea typeface="Consolas" charset="0"/>
                <a:cs typeface="Consolas" charset="0"/>
              </a:rPr>
              <a:t>console</a:t>
            </a:r>
            <a:r>
              <a:rPr lang="en-US" sz="2800" dirty="0" err="1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.log</a:t>
            </a:r>
            <a:r>
              <a:rPr lang="en-US" sz="2800" dirty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2800" dirty="0" err="1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person.displayName</a:t>
            </a:r>
            <a:r>
              <a:rPr lang="en-US" sz="2800" dirty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) </a:t>
            </a:r>
            <a:endParaRPr lang="en-US" sz="2800" dirty="0" smtClean="0">
              <a:solidFill>
                <a:srgbClr val="DDDDDD"/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800" dirty="0" smtClean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}</a:t>
            </a:r>
            <a:endParaRPr lang="en-US" sz="13800" cap="all" spc="200" dirty="0">
              <a:solidFill>
                <a:schemeClr val="tx2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9273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fontAlgn="base">
              <a:buNone/>
            </a:pPr>
            <a:r>
              <a:rPr lang="en-US" sz="6000" dirty="0" smtClean="0"/>
              <a:t>I don’t need types as I did them in </a:t>
            </a:r>
            <a:r>
              <a:rPr lang="en-US" sz="6000" i="1" dirty="0" smtClean="0"/>
              <a:t>language x</a:t>
            </a:r>
            <a:r>
              <a:rPr lang="en-US" sz="6000" dirty="0" smtClean="0"/>
              <a:t> and it was painful</a:t>
            </a:r>
            <a:endParaRPr lang="en-US" sz="600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404078" y="5347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/>
            <a:r>
              <a:rPr lang="en-US" sz="9600" dirty="0" smtClean="0"/>
              <a:t>Types are painful</a:t>
            </a:r>
            <a:endParaRPr lang="en-US" sz="9600" dirty="0"/>
          </a:p>
        </p:txBody>
      </p:sp>
    </p:spTree>
    <p:extLst>
      <p:ext uri="{BB962C8B-B14F-4D97-AF65-F5344CB8AC3E}">
        <p14:creationId xmlns:p14="http://schemas.microsoft.com/office/powerpoint/2010/main" val="1919840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:\REPOS\conf-siseix-mexico-typescript\images\horsehea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1678" y="-7240"/>
            <a:ext cx="9307054" cy="6887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84543" y="382385"/>
            <a:ext cx="2484408" cy="1492132"/>
          </a:xfrm>
        </p:spPr>
        <p:txBody>
          <a:bodyPr>
            <a:normAutofit/>
          </a:bodyPr>
          <a:lstStyle/>
          <a:p>
            <a:r>
              <a:rPr lang="en-US" sz="9600" dirty="0" smtClean="0">
                <a:solidFill>
                  <a:srgbClr val="FF0000"/>
                </a:solidFill>
              </a:rPr>
              <a:t>WAT</a:t>
            </a:r>
            <a:endParaRPr lang="en-US" sz="9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0077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fontAlgn="base"/>
            <a:r>
              <a:rPr lang="en-US" sz="6600" dirty="0" smtClean="0"/>
              <a:t>Conventional Languages</a:t>
            </a:r>
            <a:endParaRPr lang="en-US" sz="660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199920" y="1359877"/>
            <a:ext cx="10178322" cy="5251937"/>
          </a:xfr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rgbClr val="F92672"/>
                </a:solidFill>
                <a:latin typeface="Consolas" charset="0"/>
                <a:ea typeface="Consolas" charset="0"/>
                <a:cs typeface="Consolas" charset="0"/>
              </a:rPr>
              <a:t>class</a:t>
            </a:r>
            <a:r>
              <a:rPr lang="en-US" sz="2400" dirty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b="1" dirty="0" err="1">
                <a:solidFill>
                  <a:srgbClr val="FFFFFF"/>
                </a:solidFill>
                <a:latin typeface="Consolas" charset="0"/>
                <a:ea typeface="Consolas" charset="0"/>
                <a:cs typeface="Consolas" charset="0"/>
              </a:rPr>
              <a:t>ThrowItAll</a:t>
            </a:r>
            <a:r>
              <a:rPr lang="en-US" sz="2400" dirty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dirty="0" smtClean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{</a:t>
            </a:r>
          </a:p>
          <a:p>
            <a:pPr marL="0" indent="0">
              <a:buNone/>
            </a:pPr>
            <a:r>
              <a:rPr lang="en-US" sz="2400" dirty="0" smtClean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b="1" dirty="0" smtClean="0">
                <a:solidFill>
                  <a:srgbClr val="F92672"/>
                </a:solidFill>
                <a:latin typeface="Consolas" charset="0"/>
                <a:ea typeface="Consolas" charset="0"/>
                <a:cs typeface="Consolas" charset="0"/>
              </a:rPr>
              <a:t>void</a:t>
            </a:r>
            <a:r>
              <a:rPr lang="en-US" sz="2400" dirty="0" smtClean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b="1" dirty="0">
                <a:solidFill>
                  <a:srgbClr val="A6E22E"/>
                </a:solidFill>
                <a:latin typeface="Consolas" charset="0"/>
                <a:ea typeface="Consolas" charset="0"/>
                <a:cs typeface="Consolas" charset="0"/>
              </a:rPr>
              <a:t>show</a:t>
            </a:r>
            <a:r>
              <a:rPr lang="en-US" sz="2400" dirty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() </a:t>
            </a:r>
            <a:r>
              <a:rPr lang="en-US" sz="2400" b="1" dirty="0">
                <a:solidFill>
                  <a:srgbClr val="F92672"/>
                </a:solidFill>
                <a:latin typeface="Consolas" charset="0"/>
                <a:ea typeface="Consolas" charset="0"/>
                <a:cs typeface="Consolas" charset="0"/>
              </a:rPr>
              <a:t>throws</a:t>
            </a:r>
            <a:r>
              <a:rPr lang="en-US" sz="2400" dirty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dirty="0" smtClean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Exception</a:t>
            </a:r>
          </a:p>
          <a:p>
            <a:pPr marL="0" indent="0">
              <a:buNone/>
            </a:pPr>
            <a:r>
              <a:rPr lang="en-US" sz="2400" dirty="0" smtClean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dirty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{ </a:t>
            </a:r>
            <a:r>
              <a:rPr lang="en-US" sz="2400" b="1" dirty="0">
                <a:solidFill>
                  <a:srgbClr val="F92672"/>
                </a:solidFill>
                <a:latin typeface="Consolas" charset="0"/>
                <a:ea typeface="Consolas" charset="0"/>
                <a:cs typeface="Consolas" charset="0"/>
              </a:rPr>
              <a:t>throw</a:t>
            </a:r>
            <a:r>
              <a:rPr lang="en-US" sz="2400" dirty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b="1" dirty="0">
                <a:solidFill>
                  <a:srgbClr val="F92672"/>
                </a:solidFill>
                <a:latin typeface="Consolas" charset="0"/>
                <a:ea typeface="Consolas" charset="0"/>
                <a:cs typeface="Consolas" charset="0"/>
              </a:rPr>
              <a:t>new</a:t>
            </a:r>
            <a:r>
              <a:rPr lang="en-US" sz="2400" dirty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 Exception(</a:t>
            </a:r>
            <a:r>
              <a:rPr lang="en-US" sz="2400" dirty="0">
                <a:solidFill>
                  <a:srgbClr val="A6E22E"/>
                </a:solidFill>
                <a:latin typeface="Consolas" charset="0"/>
                <a:ea typeface="Consolas" charset="0"/>
                <a:cs typeface="Consolas" charset="0"/>
              </a:rPr>
              <a:t>"turtles"</a:t>
            </a:r>
            <a:r>
              <a:rPr lang="en-US" sz="2400" dirty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); </a:t>
            </a:r>
            <a:r>
              <a:rPr lang="en-US" sz="2400" dirty="0" smtClean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}</a:t>
            </a:r>
          </a:p>
          <a:p>
            <a:pPr marL="0" indent="0">
              <a:buNone/>
            </a:pPr>
            <a:r>
              <a:rPr lang="en-US" sz="2400" dirty="0" smtClean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b="1" dirty="0">
                <a:solidFill>
                  <a:srgbClr val="F92672"/>
                </a:solidFill>
                <a:latin typeface="Consolas" charset="0"/>
                <a:ea typeface="Consolas" charset="0"/>
                <a:cs typeface="Consolas" charset="0"/>
              </a:rPr>
              <a:t>void</a:t>
            </a:r>
            <a:r>
              <a:rPr lang="en-US" sz="2400" dirty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b="1" dirty="0">
                <a:solidFill>
                  <a:srgbClr val="A6E22E"/>
                </a:solidFill>
                <a:latin typeface="Consolas" charset="0"/>
                <a:ea typeface="Consolas" charset="0"/>
                <a:cs typeface="Consolas" charset="0"/>
              </a:rPr>
              <a:t>show2</a:t>
            </a:r>
            <a:r>
              <a:rPr lang="en-US" sz="2400" dirty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() </a:t>
            </a:r>
            <a:r>
              <a:rPr lang="en-US" sz="2400" b="1" dirty="0">
                <a:solidFill>
                  <a:srgbClr val="F92672"/>
                </a:solidFill>
                <a:latin typeface="Consolas" charset="0"/>
                <a:ea typeface="Consolas" charset="0"/>
                <a:cs typeface="Consolas" charset="0"/>
              </a:rPr>
              <a:t>throws</a:t>
            </a:r>
            <a:r>
              <a:rPr lang="en-US" sz="2400" dirty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dirty="0" smtClean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Exception // Pain</a:t>
            </a:r>
          </a:p>
          <a:p>
            <a:pPr marL="0" indent="0">
              <a:buNone/>
            </a:pPr>
            <a:r>
              <a:rPr lang="en-US" sz="2400" dirty="0" smtClean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 { </a:t>
            </a:r>
            <a:r>
              <a:rPr lang="en-US" sz="2400" dirty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show(); </a:t>
            </a:r>
            <a:r>
              <a:rPr lang="en-US" sz="2400" dirty="0" smtClean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}</a:t>
            </a:r>
          </a:p>
          <a:p>
            <a:pPr marL="0" indent="0">
              <a:buNone/>
            </a:pPr>
            <a:r>
              <a:rPr lang="en-US" sz="2400" dirty="0" smtClean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b="1" dirty="0">
                <a:solidFill>
                  <a:srgbClr val="F92672"/>
                </a:solidFill>
                <a:latin typeface="Consolas" charset="0"/>
                <a:ea typeface="Consolas" charset="0"/>
                <a:cs typeface="Consolas" charset="0"/>
              </a:rPr>
              <a:t>void</a:t>
            </a:r>
            <a:r>
              <a:rPr lang="en-US" sz="2400" dirty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b="1" dirty="0">
                <a:solidFill>
                  <a:srgbClr val="A6E22E"/>
                </a:solidFill>
                <a:latin typeface="Consolas" charset="0"/>
                <a:ea typeface="Consolas" charset="0"/>
                <a:cs typeface="Consolas" charset="0"/>
              </a:rPr>
              <a:t>show3</a:t>
            </a:r>
            <a:r>
              <a:rPr lang="en-US" sz="2400" dirty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() </a:t>
            </a:r>
            <a:r>
              <a:rPr lang="en-US" sz="2400" b="1" dirty="0">
                <a:solidFill>
                  <a:srgbClr val="F92672"/>
                </a:solidFill>
                <a:latin typeface="Consolas" charset="0"/>
                <a:ea typeface="Consolas" charset="0"/>
                <a:cs typeface="Consolas" charset="0"/>
              </a:rPr>
              <a:t>throws</a:t>
            </a:r>
            <a:r>
              <a:rPr lang="en-US" sz="2400" dirty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dirty="0" smtClean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Exception </a:t>
            </a:r>
            <a:r>
              <a:rPr lang="en-US" sz="2400" dirty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// Pain</a:t>
            </a:r>
            <a:endParaRPr lang="en-US" sz="2400" dirty="0" smtClean="0">
              <a:solidFill>
                <a:srgbClr val="DDDDDD"/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400" dirty="0" smtClean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dirty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{ show2(); </a:t>
            </a:r>
            <a:r>
              <a:rPr lang="en-US" sz="2400" dirty="0" smtClean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}</a:t>
            </a:r>
          </a:p>
          <a:p>
            <a:pPr marL="0" indent="0">
              <a:buNone/>
            </a:pPr>
            <a:r>
              <a:rPr lang="en-US" sz="2400" dirty="0" smtClean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b="1" dirty="0">
                <a:solidFill>
                  <a:srgbClr val="F92672"/>
                </a:solidFill>
                <a:latin typeface="Consolas" charset="0"/>
                <a:ea typeface="Consolas" charset="0"/>
                <a:cs typeface="Consolas" charset="0"/>
              </a:rPr>
              <a:t>public</a:t>
            </a:r>
            <a:r>
              <a:rPr lang="en-US" sz="2400" dirty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b="1" dirty="0">
                <a:solidFill>
                  <a:srgbClr val="F92672"/>
                </a:solidFill>
                <a:latin typeface="Consolas" charset="0"/>
                <a:ea typeface="Consolas" charset="0"/>
                <a:cs typeface="Consolas" charset="0"/>
              </a:rPr>
              <a:t>static</a:t>
            </a:r>
            <a:r>
              <a:rPr lang="en-US" sz="2400" dirty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b="1" dirty="0">
                <a:solidFill>
                  <a:srgbClr val="F92672"/>
                </a:solidFill>
                <a:latin typeface="Consolas" charset="0"/>
                <a:ea typeface="Consolas" charset="0"/>
                <a:cs typeface="Consolas" charset="0"/>
              </a:rPr>
              <a:t>void</a:t>
            </a:r>
            <a:r>
              <a:rPr lang="en-US" sz="2400" dirty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b="1" dirty="0">
                <a:solidFill>
                  <a:srgbClr val="A6E22E"/>
                </a:solidFill>
                <a:latin typeface="Consolas" charset="0"/>
                <a:ea typeface="Consolas" charset="0"/>
                <a:cs typeface="Consolas" charset="0"/>
              </a:rPr>
              <a:t>main</a:t>
            </a:r>
            <a:r>
              <a:rPr lang="en-US" sz="2400" dirty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(String s[]) </a:t>
            </a:r>
            <a:r>
              <a:rPr lang="en-US" sz="2400" b="1" dirty="0">
                <a:solidFill>
                  <a:srgbClr val="F92672"/>
                </a:solidFill>
                <a:latin typeface="Consolas" charset="0"/>
                <a:ea typeface="Consolas" charset="0"/>
                <a:cs typeface="Consolas" charset="0"/>
              </a:rPr>
              <a:t>throws</a:t>
            </a:r>
            <a:r>
              <a:rPr lang="en-US" sz="2400" dirty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dirty="0" smtClean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Exception</a:t>
            </a:r>
          </a:p>
          <a:p>
            <a:pPr marL="0" indent="0">
              <a:buNone/>
            </a:pPr>
            <a:r>
              <a:rPr lang="en-US" sz="2400" dirty="0" smtClean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dirty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{ </a:t>
            </a:r>
            <a:r>
              <a:rPr lang="en-US" sz="2400" dirty="0" err="1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ThrowItAll</a:t>
            </a:r>
            <a:r>
              <a:rPr lang="en-US" sz="2400" dirty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 o1 = </a:t>
            </a:r>
            <a:r>
              <a:rPr lang="en-US" sz="2400" b="1" dirty="0">
                <a:solidFill>
                  <a:srgbClr val="F92672"/>
                </a:solidFill>
                <a:latin typeface="Consolas" charset="0"/>
                <a:ea typeface="Consolas" charset="0"/>
                <a:cs typeface="Consolas" charset="0"/>
              </a:rPr>
              <a:t>new</a:t>
            </a:r>
            <a:r>
              <a:rPr lang="en-US" sz="2400" dirty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dirty="0" err="1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ThrowItAll</a:t>
            </a:r>
            <a:r>
              <a:rPr lang="en-US" sz="2400" dirty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(); o1.show3(); </a:t>
            </a:r>
            <a:r>
              <a:rPr lang="en-US" sz="2400" dirty="0" smtClean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}</a:t>
            </a:r>
          </a:p>
          <a:p>
            <a:pPr marL="0" indent="0">
              <a:buNone/>
            </a:pPr>
            <a:r>
              <a:rPr lang="en-US" sz="2400" dirty="0" smtClean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}</a:t>
            </a:r>
            <a:endParaRPr lang="en-US" sz="11500" cap="all" spc="200" dirty="0">
              <a:solidFill>
                <a:schemeClr val="tx2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2795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 fontAlgn="base">
              <a:buNone/>
            </a:pPr>
            <a:r>
              <a:rPr lang="en-US" sz="6000" dirty="0" smtClean="0"/>
              <a:t>Ander’s calls it </a:t>
            </a:r>
          </a:p>
          <a:p>
            <a:pPr marL="0" indent="0" fontAlgn="base">
              <a:buNone/>
            </a:pPr>
            <a:r>
              <a:rPr lang="en-US" sz="6000" dirty="0" smtClean="0"/>
              <a:t>“ </a:t>
            </a:r>
            <a:r>
              <a:rPr lang="en-US" sz="6000" i="1" dirty="0" smtClean="0"/>
              <a:t>gradually typed </a:t>
            </a:r>
            <a:r>
              <a:rPr lang="en-US" sz="6000" dirty="0" smtClean="0"/>
              <a:t>”</a:t>
            </a:r>
          </a:p>
          <a:p>
            <a:pPr marL="0" indent="0" fontAlgn="base">
              <a:buNone/>
            </a:pPr>
            <a:endParaRPr lang="en-US" sz="6000" dirty="0" smtClean="0"/>
          </a:p>
          <a:p>
            <a:pPr marL="0" indent="0" fontAlgn="base">
              <a:buNone/>
            </a:pPr>
            <a:r>
              <a:rPr lang="en-US" sz="6000" dirty="0" smtClean="0"/>
              <a:t>I call it </a:t>
            </a:r>
          </a:p>
          <a:p>
            <a:pPr marL="0" indent="0" fontAlgn="base">
              <a:buNone/>
            </a:pPr>
            <a:r>
              <a:rPr lang="en-US" sz="6000" dirty="0" smtClean="0"/>
              <a:t>“ </a:t>
            </a:r>
            <a:r>
              <a:rPr lang="en-US" sz="6000" i="1" dirty="0" smtClean="0"/>
              <a:t>types for developers, not compilers </a:t>
            </a:r>
            <a:r>
              <a:rPr lang="en-US" sz="6000" dirty="0"/>
              <a:t>”</a:t>
            </a:r>
            <a:endParaRPr lang="en-US" sz="600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404078" y="5347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/>
            <a:r>
              <a:rPr lang="en-US" sz="9600" dirty="0" err="1" smtClean="0"/>
              <a:t>TypeScript</a:t>
            </a:r>
            <a:r>
              <a:rPr lang="en-US" sz="9600" dirty="0" smtClean="0"/>
              <a:t> is different</a:t>
            </a:r>
            <a:endParaRPr lang="en-US" sz="9600" dirty="0"/>
          </a:p>
        </p:txBody>
      </p:sp>
    </p:spTree>
    <p:extLst>
      <p:ext uri="{BB962C8B-B14F-4D97-AF65-F5344CB8AC3E}">
        <p14:creationId xmlns:p14="http://schemas.microsoft.com/office/powerpoint/2010/main" val="106119721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fontAlgn="base"/>
            <a:r>
              <a:rPr lang="en-US" sz="6600" dirty="0" smtClean="0"/>
              <a:t>Inference</a:t>
            </a:r>
            <a:endParaRPr lang="en-US" sz="660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082690" y="2602524"/>
            <a:ext cx="10178322" cy="3001108"/>
          </a:xfr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pPr marL="0" indent="0">
              <a:buNone/>
            </a:pPr>
            <a:r>
              <a:rPr lang="en-US" sz="2800" b="1" dirty="0">
                <a:solidFill>
                  <a:srgbClr val="F92672"/>
                </a:solidFill>
                <a:latin typeface="Consolas" charset="0"/>
                <a:ea typeface="Consolas" charset="0"/>
                <a:cs typeface="Consolas" charset="0"/>
              </a:rPr>
              <a:t>let</a:t>
            </a:r>
            <a:r>
              <a:rPr lang="en-US" sz="2800" dirty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 foo = 123</a:t>
            </a:r>
            <a:r>
              <a:rPr lang="en-US" sz="2800" dirty="0" smtClean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;</a:t>
            </a:r>
          </a:p>
          <a:p>
            <a:pPr marL="0" indent="0">
              <a:buNone/>
            </a:pPr>
            <a:endParaRPr lang="en-US" sz="2800" dirty="0">
              <a:solidFill>
                <a:srgbClr val="DDDDDD"/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800" dirty="0" smtClean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800" dirty="0">
                <a:solidFill>
                  <a:srgbClr val="75715E"/>
                </a:solidFill>
                <a:latin typeface="Consolas" charset="0"/>
                <a:ea typeface="Consolas" charset="0"/>
                <a:cs typeface="Consolas" charset="0"/>
              </a:rPr>
              <a:t>// .... later</a:t>
            </a:r>
            <a:r>
              <a:rPr lang="en-US" sz="2800" dirty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endParaRPr lang="en-US" sz="2800" dirty="0" smtClean="0">
              <a:solidFill>
                <a:srgbClr val="DDDDDD"/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en-US" sz="2800" dirty="0">
              <a:solidFill>
                <a:srgbClr val="DDDDDD"/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800" dirty="0" err="1" smtClean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foo.toPrecision</a:t>
            </a:r>
            <a:r>
              <a:rPr lang="en-US" sz="2800" dirty="0" smtClean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(3</a:t>
            </a:r>
            <a:r>
              <a:rPr lang="en-US" sz="2800" dirty="0">
                <a:solidFill>
                  <a:srgbClr val="DDDDDD"/>
                </a:solidFill>
                <a:latin typeface="Consolas" charset="0"/>
                <a:ea typeface="Consolas" charset="0"/>
                <a:cs typeface="Consolas" charset="0"/>
              </a:rPr>
              <a:t>); </a:t>
            </a:r>
            <a:r>
              <a:rPr lang="en-US" sz="2800" dirty="0">
                <a:solidFill>
                  <a:srgbClr val="75715E"/>
                </a:solidFill>
                <a:latin typeface="Consolas" charset="0"/>
                <a:ea typeface="Consolas" charset="0"/>
                <a:cs typeface="Consolas" charset="0"/>
              </a:rPr>
              <a:t>// FINE</a:t>
            </a:r>
            <a:endParaRPr lang="en-US" sz="13800" cap="all" spc="200" dirty="0">
              <a:solidFill>
                <a:schemeClr val="tx2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7495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0892" y="699472"/>
            <a:ext cx="9569142" cy="5502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81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8826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2712" y="13120"/>
            <a:ext cx="2842065" cy="453521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1097" y="1254536"/>
            <a:ext cx="1364761" cy="136476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128361" y="2943889"/>
            <a:ext cx="273023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AU" sz="54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5"/>
              </a:rPr>
              <a:t>alm.tools</a:t>
            </a:r>
            <a:endParaRPr lang="en-AU" sz="5400" b="1" dirty="0">
              <a:ln/>
              <a:solidFill>
                <a:schemeClr val="accent3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858596" y="4872922"/>
            <a:ext cx="6330299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AU" sz="5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Google: </a:t>
            </a:r>
          </a:p>
          <a:p>
            <a:pPr algn="ctr"/>
            <a:r>
              <a:rPr lang="en-AU" sz="54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TypeScript</a:t>
            </a:r>
            <a:r>
              <a:rPr lang="en-AU" sz="5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Book</a:t>
            </a:r>
            <a:endParaRPr lang="en-AU" sz="5400" b="1" dirty="0">
              <a:ln/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3016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653140" y="2967335"/>
            <a:ext cx="288572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AU" sz="5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@</a:t>
            </a:r>
            <a:r>
              <a:rPr lang="en-AU" sz="5400" b="0" cap="none" spc="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basarat</a:t>
            </a:r>
            <a:endParaRPr lang="en-AU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475282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9600" dirty="0" smtClean="0"/>
              <a:t>JavaScript</a:t>
            </a:r>
            <a:endParaRPr lang="en-US" sz="9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2631058"/>
            <a:ext cx="10178322" cy="1181817"/>
          </a:xfr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sz="9600" dirty="0">
                <a:solidFill>
                  <a:srgbClr val="DCDCDC"/>
                </a:solidFill>
                <a:latin typeface="Courier New"/>
              </a:rPr>
              <a:t>[]</a:t>
            </a:r>
            <a:r>
              <a:rPr lang="en-US" sz="9600" dirty="0">
                <a:solidFill>
                  <a:srgbClr val="EFEF8F"/>
                </a:solidFill>
                <a:latin typeface="Courier New"/>
              </a:rPr>
              <a:t>.</a:t>
            </a:r>
            <a:r>
              <a:rPr lang="en-US" sz="9600" dirty="0" err="1">
                <a:solidFill>
                  <a:srgbClr val="EFEF8F"/>
                </a:solidFill>
                <a:latin typeface="Courier New"/>
              </a:rPr>
              <a:t>asdf</a:t>
            </a:r>
            <a:r>
              <a:rPr lang="en-US" sz="9600" dirty="0">
                <a:solidFill>
                  <a:srgbClr val="DCDCDC"/>
                </a:solidFill>
                <a:latin typeface="Courier New"/>
              </a:rPr>
              <a:t>()</a:t>
            </a:r>
            <a:endParaRPr lang="en-US" sz="9600" cap="all" spc="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251678" y="5106837"/>
            <a:ext cx="10178322" cy="120482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32500" lnSpcReduction="200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9600" dirty="0" err="1">
                <a:solidFill>
                  <a:srgbClr val="DCDCDC"/>
                </a:solidFill>
                <a:latin typeface="Courier New"/>
              </a:rPr>
              <a:t>TypeError</a:t>
            </a:r>
            <a:r>
              <a:rPr lang="en-US" sz="9600" dirty="0">
                <a:solidFill>
                  <a:srgbClr val="DCDCDC"/>
                </a:solidFill>
                <a:latin typeface="Courier New"/>
              </a:rPr>
              <a:t>: </a:t>
            </a:r>
            <a:endParaRPr lang="en-US" sz="9600" dirty="0" smtClean="0">
              <a:solidFill>
                <a:srgbClr val="DCDCDC"/>
              </a:solidFill>
              <a:latin typeface="Courier New"/>
            </a:endParaRPr>
          </a:p>
          <a:p>
            <a:pPr marL="0" indent="0">
              <a:buNone/>
            </a:pPr>
            <a:r>
              <a:rPr lang="en-US" sz="9600" dirty="0" smtClean="0">
                <a:solidFill>
                  <a:srgbClr val="DCDCDC"/>
                </a:solidFill>
                <a:latin typeface="Courier New"/>
              </a:rPr>
              <a:t>[]</a:t>
            </a:r>
            <a:r>
              <a:rPr lang="en-US" sz="9600" dirty="0" smtClean="0">
                <a:solidFill>
                  <a:srgbClr val="EFEF8F"/>
                </a:solidFill>
                <a:latin typeface="Courier New"/>
              </a:rPr>
              <a:t>.</a:t>
            </a:r>
            <a:r>
              <a:rPr lang="en-US" sz="9600" dirty="0" err="1">
                <a:solidFill>
                  <a:srgbClr val="EFEF8F"/>
                </a:solidFill>
                <a:latin typeface="Courier New"/>
              </a:rPr>
              <a:t>asdf</a:t>
            </a:r>
            <a:r>
              <a:rPr lang="en-US" sz="9600" dirty="0">
                <a:solidFill>
                  <a:srgbClr val="DCDCDC"/>
                </a:solidFill>
                <a:latin typeface="Courier New"/>
              </a:rPr>
              <a:t> is not </a:t>
            </a:r>
            <a:r>
              <a:rPr lang="en-US" sz="9600" dirty="0">
                <a:solidFill>
                  <a:srgbClr val="E3CEAB"/>
                </a:solidFill>
                <a:latin typeface="Courier New"/>
              </a:rPr>
              <a:t>a</a:t>
            </a:r>
            <a:r>
              <a:rPr lang="en-US" sz="9600" dirty="0">
                <a:solidFill>
                  <a:srgbClr val="DCDCDC"/>
                </a:solidFill>
                <a:latin typeface="Courier New"/>
              </a:rPr>
              <a:t> function</a:t>
            </a:r>
            <a:endParaRPr lang="en-US" sz="9600" cap="all" spc="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632053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9600" dirty="0" smtClean="0"/>
              <a:t>JavaScript</a:t>
            </a:r>
            <a:endParaRPr lang="en-US" sz="9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2631058"/>
            <a:ext cx="10178322" cy="1181817"/>
          </a:xfr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8000" dirty="0">
                <a:solidFill>
                  <a:srgbClr val="DCDCDC"/>
                </a:solidFill>
                <a:latin typeface="Courier New"/>
              </a:rPr>
              <a:t>[] + []</a:t>
            </a:r>
            <a:endParaRPr lang="en-US" sz="9600" cap="all" spc="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601618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9600" dirty="0" smtClean="0"/>
              <a:t>JavaScript</a:t>
            </a:r>
            <a:endParaRPr lang="en-US" sz="9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2631058"/>
            <a:ext cx="10178322" cy="1181817"/>
          </a:xfr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8000" dirty="0">
                <a:solidFill>
                  <a:srgbClr val="DCDCDC"/>
                </a:solidFill>
                <a:latin typeface="Courier New"/>
              </a:rPr>
              <a:t>[] + []</a:t>
            </a:r>
            <a:endParaRPr lang="en-US" sz="9600" cap="all" spc="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251678" y="4474236"/>
            <a:ext cx="10178322" cy="118181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8000" dirty="0">
                <a:solidFill>
                  <a:srgbClr val="CC9393"/>
                </a:solidFill>
                <a:latin typeface="Courier New"/>
              </a:rPr>
              <a:t>""</a:t>
            </a:r>
            <a:endParaRPr lang="en-US" sz="9600" cap="all" spc="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264801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adge">
  <a:themeElements>
    <a:clrScheme name="Custom 3">
      <a:dk1>
        <a:sysClr val="windowText" lastClr="000000"/>
      </a:dk1>
      <a:lt1>
        <a:sysClr val="window" lastClr="FFFFFF"/>
      </a:lt1>
      <a:dk2>
        <a:srgbClr val="2A1A00"/>
      </a:dk2>
      <a:lt2>
        <a:srgbClr val="F3F3F2"/>
      </a:lt2>
      <a:accent1>
        <a:srgbClr val="F8B323"/>
      </a:accent1>
      <a:accent2>
        <a:srgbClr val="656A59"/>
      </a:accent2>
      <a:accent3>
        <a:srgbClr val="46B2B5"/>
      </a:accent3>
      <a:accent4>
        <a:srgbClr val="8CAA7E"/>
      </a:accent4>
      <a:accent5>
        <a:srgbClr val="D36F68"/>
      </a:accent5>
      <a:accent6>
        <a:srgbClr val="826276"/>
      </a:accent6>
      <a:hlink>
        <a:srgbClr val="000000"/>
      </a:hlink>
      <a:folHlink>
        <a:srgbClr val="A46694"/>
      </a:folHlink>
    </a:clrScheme>
    <a:fontScheme name="Badge">
      <a:majorFont>
        <a:latin typeface="Impact"/>
        <a:ea typeface=""/>
        <a:cs typeface=""/>
      </a:majorFont>
      <a:minorFont>
        <a:latin typeface="Gill Sans MT"/>
        <a:ea typeface=""/>
        <a:cs typeface="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771EA782-DFA6-45B1-AEA3-661F1715B31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Badge</Template>
  <TotalTime>357</TotalTime>
  <Words>592</Words>
  <Application>Microsoft Macintosh PowerPoint</Application>
  <PresentationFormat>Widescreen</PresentationFormat>
  <Paragraphs>186</Paragraphs>
  <Slides>66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74" baseType="lpstr">
      <vt:lpstr>Calibri</vt:lpstr>
      <vt:lpstr>Consolas</vt:lpstr>
      <vt:lpstr>Courier New</vt:lpstr>
      <vt:lpstr>Gill Sans MT</vt:lpstr>
      <vt:lpstr>Impact</vt:lpstr>
      <vt:lpstr>Open Sans</vt:lpstr>
      <vt:lpstr>Arial</vt:lpstr>
      <vt:lpstr>Badge</vt:lpstr>
      <vt:lpstr>TypeScript  JavaScript + NXT</vt:lpstr>
      <vt:lpstr>PowerPoint Presentation</vt:lpstr>
      <vt:lpstr>LESS WAT</vt:lpstr>
      <vt:lpstr>WAT</vt:lpstr>
      <vt:lpstr>AWWW</vt:lpstr>
      <vt:lpstr>WAT</vt:lpstr>
      <vt:lpstr>JavaScript</vt:lpstr>
      <vt:lpstr>JavaScript</vt:lpstr>
      <vt:lpstr>JavaScript</vt:lpstr>
      <vt:lpstr>JavaScript</vt:lpstr>
      <vt:lpstr>JavaScript</vt:lpstr>
      <vt:lpstr>JavaScript</vt:lpstr>
      <vt:lpstr>JavaScript</vt:lpstr>
      <vt:lpstr>JavaScript</vt:lpstr>
      <vt:lpstr>JavaScript</vt:lpstr>
      <vt:lpstr>JavaScript</vt:lpstr>
      <vt:lpstr>JavaScript</vt:lpstr>
      <vt:lpstr>JavaScript</vt:lpstr>
      <vt:lpstr>PowerPoint Presentation</vt:lpstr>
      <vt:lpstr>JavaScript</vt:lpstr>
      <vt:lpstr>JavaScript</vt:lpstr>
      <vt:lpstr>PowerPoint Presentation</vt:lpstr>
      <vt:lpstr>We can lint this</vt:lpstr>
      <vt:lpstr>Lint this?</vt:lpstr>
      <vt:lpstr>Lint this?</vt:lpstr>
      <vt:lpstr>Lint this?</vt:lpstr>
      <vt:lpstr>Linter on Steroids</vt:lpstr>
      <vt:lpstr>JavaScript</vt:lpstr>
      <vt:lpstr>TypeScript</vt:lpstr>
      <vt:lpstr>What is TypeScript?</vt:lpstr>
      <vt:lpstr>Just JavaScript</vt:lpstr>
      <vt:lpstr>PowerPoint Presentation</vt:lpstr>
      <vt:lpstr>PowerPoint Presentation</vt:lpstr>
      <vt:lpstr>DEMO</vt:lpstr>
      <vt:lpstr>Why Transpiler?</vt:lpstr>
      <vt:lpstr>PowerPoint Presentation</vt:lpstr>
      <vt:lpstr>Quick Example</vt:lpstr>
      <vt:lpstr>Quick Example</vt:lpstr>
      <vt:lpstr>Let / const</vt:lpstr>
      <vt:lpstr>But we won't need transpilation soon</vt:lpstr>
      <vt:lpstr>The GAP</vt:lpstr>
      <vt:lpstr>Bridge</vt:lpstr>
      <vt:lpstr>MYTHS and  Concerns</vt:lpstr>
      <vt:lpstr>Static VS DYNAMIC </vt:lpstr>
      <vt:lpstr>PowerPoint Presentation</vt:lpstr>
      <vt:lpstr>Tests</vt:lpstr>
      <vt:lpstr>Just Tests</vt:lpstr>
      <vt:lpstr>BUILDs</vt:lpstr>
      <vt:lpstr>PowerPoint Presentation</vt:lpstr>
      <vt:lpstr>Example</vt:lpstr>
      <vt:lpstr>Just JavaScript</vt:lpstr>
      <vt:lpstr>Just JavaScript</vt:lpstr>
      <vt:lpstr>PowerPoint Presentation</vt:lpstr>
      <vt:lpstr>Just TypeScript</vt:lpstr>
      <vt:lpstr>Just TypeScript</vt:lpstr>
      <vt:lpstr>PowerPoint Presentation</vt:lpstr>
      <vt:lpstr>PowerPoint Presentation</vt:lpstr>
      <vt:lpstr>Conventions</vt:lpstr>
      <vt:lpstr>PowerPoint Presentation</vt:lpstr>
      <vt:lpstr>Conventional Languages</vt:lpstr>
      <vt:lpstr>PowerPoint Presentation</vt:lpstr>
      <vt:lpstr>Inference</vt:lpstr>
      <vt:lpstr>PowerPoint Presentation</vt:lpstr>
      <vt:lpstr>QUESTIONS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JavaScript &amp; TypeScript NXT</dc:title>
  <dc:creator>Microsoft Office User</dc:creator>
  <cp:lastModifiedBy>Microsoft Office User</cp:lastModifiedBy>
  <cp:revision>75</cp:revision>
  <dcterms:created xsi:type="dcterms:W3CDTF">2016-08-10T22:07:09Z</dcterms:created>
  <dcterms:modified xsi:type="dcterms:W3CDTF">2016-11-06T22:06:11Z</dcterms:modified>
</cp:coreProperties>
</file>